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997" r:id="rId3"/>
    <p:sldId id="966" r:id="rId4"/>
    <p:sldId id="965" r:id="rId5"/>
    <p:sldId id="967" r:id="rId6"/>
    <p:sldId id="624" r:id="rId7"/>
    <p:sldId id="1031" r:id="rId8"/>
    <p:sldId id="262" r:id="rId9"/>
    <p:sldId id="263" r:id="rId10"/>
    <p:sldId id="264" r:id="rId11"/>
    <p:sldId id="1006" r:id="rId12"/>
    <p:sldId id="1007" r:id="rId13"/>
    <p:sldId id="281" r:id="rId14"/>
    <p:sldId id="1005" r:id="rId15"/>
    <p:sldId id="1032" r:id="rId16"/>
    <p:sldId id="267" r:id="rId17"/>
    <p:sldId id="295" r:id="rId18"/>
    <p:sldId id="981" r:id="rId19"/>
    <p:sldId id="982" r:id="rId20"/>
    <p:sldId id="278" r:id="rId21"/>
    <p:sldId id="991" r:id="rId22"/>
    <p:sldId id="992" r:id="rId23"/>
    <p:sldId id="274" r:id="rId24"/>
    <p:sldId id="273" r:id="rId25"/>
    <p:sldId id="276" r:id="rId26"/>
    <p:sldId id="984" r:id="rId27"/>
    <p:sldId id="985" r:id="rId28"/>
    <p:sldId id="983" r:id="rId29"/>
    <p:sldId id="986" r:id="rId30"/>
    <p:sldId id="269" r:id="rId31"/>
    <p:sldId id="1001" r:id="rId32"/>
    <p:sldId id="299" r:id="rId33"/>
    <p:sldId id="989" r:id="rId34"/>
    <p:sldId id="1004" r:id="rId35"/>
    <p:sldId id="980" r:id="rId36"/>
    <p:sldId id="999" r:id="rId37"/>
    <p:sldId id="968" r:id="rId38"/>
    <p:sldId id="969" r:id="rId39"/>
    <p:sldId id="917" r:id="rId40"/>
    <p:sldId id="280" r:id="rId41"/>
    <p:sldId id="304" r:id="rId42"/>
    <p:sldId id="1000" r:id="rId43"/>
    <p:sldId id="975" r:id="rId44"/>
    <p:sldId id="302" r:id="rId45"/>
    <p:sldId id="1035" r:id="rId46"/>
    <p:sldId id="1029" r:id="rId47"/>
    <p:sldId id="1036" r:id="rId48"/>
    <p:sldId id="1037" r:id="rId49"/>
    <p:sldId id="1038" r:id="rId50"/>
    <p:sldId id="1039" r:id="rId51"/>
    <p:sldId id="1030" r:id="rId52"/>
    <p:sldId id="265" r:id="rId53"/>
    <p:sldId id="1040" r:id="rId54"/>
    <p:sldId id="277" r:id="rId55"/>
    <p:sldId id="1041" r:id="rId56"/>
    <p:sldId id="282" r:id="rId57"/>
    <p:sldId id="1033" r:id="rId58"/>
    <p:sldId id="1034" r:id="rId59"/>
    <p:sldId id="1028" r:id="rId60"/>
    <p:sldId id="104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34"/>
    <p:restoredTop sz="95994"/>
  </p:normalViewPr>
  <p:slideViewPr>
    <p:cSldViewPr snapToGrid="0" snapToObjects="1">
      <p:cViewPr varScale="1">
        <p:scale>
          <a:sx n="72" d="100"/>
          <a:sy n="72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0A0FD-90C9-9146-B828-AA6BD27000A9}" type="datetimeFigureOut">
              <a:rPr lang="en-US" smtClean="0"/>
              <a:pPr/>
              <a:t>30-09-2025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53A6A-89BF-CC4B-9BAB-878AA8F375F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5:57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6:04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6:31.9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658F-D871-A140-A34B-DE96432029D5}" type="datetimeFigureOut">
              <a:rPr lang="en-US" smtClean="0"/>
              <a:pPr/>
              <a:t>30-09-2025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F671-737E-C349-9467-93D19041CE5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6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47addd923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47addd923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257276" indent="-42735886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2139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04278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56417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8556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A9970-5B46-804F-90AA-5EB14078C151}" type="slidenum">
              <a:rPr lang="en-US" sz="1400">
                <a:solidFill>
                  <a:prstClr val="black"/>
                </a:solidFill>
              </a:rPr>
              <a:pPr/>
              <a:t>19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21CF-D20F-4BF2-8312-B195591B0A3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21CF-D20F-4BF2-8312-B195591B0A3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32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59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154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4C8F-724B-8A42-B21F-844001882454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0A89-8287-B844-9EA8-2A117FE660A8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F8A2-A28D-DD49-AF41-3274325DE450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7" y="260559"/>
            <a:ext cx="8201794" cy="11286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5799A3-70A0-4AEE-A469-A1EDC98BE9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FDA7-B45A-8842-B345-A8ED78BB9F67}" type="datetime1">
              <a:rPr lang="en-US" altLang="it-IT" smtClean="0"/>
              <a:t>30-09-2025</a:t>
            </a:fld>
            <a:endParaRPr lang="it-IT" alt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A7521-2131-48F5-9B80-3298F91ECBA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66C845-C38F-43A6-9D7E-C66D99B610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843F-4AB0-41C6-A1B5-66132F8E45FB}" type="slidenum">
              <a:rPr lang="it-IT" altLang="it-IT"/>
              <a:pPr>
                <a:defRPr/>
              </a:pPr>
              <a:t>‹nr.›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467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6104" indent="-366104">
              <a:lnSpc>
                <a:spcPct val="120000"/>
              </a:lnSpc>
              <a:spcBef>
                <a:spcPts val="3234"/>
              </a:spcBef>
              <a:defRPr sz="3234"/>
            </a:lvl1pPr>
            <a:lvl2pPr marL="732208" indent="-366104">
              <a:lnSpc>
                <a:spcPct val="120000"/>
              </a:lnSpc>
              <a:spcBef>
                <a:spcPts val="3234"/>
              </a:spcBef>
              <a:defRPr sz="3234"/>
            </a:lvl2pPr>
            <a:lvl3pPr marL="1098313" indent="-366104">
              <a:lnSpc>
                <a:spcPct val="120000"/>
              </a:lnSpc>
              <a:spcBef>
                <a:spcPts val="3234"/>
              </a:spcBef>
              <a:defRPr sz="3234"/>
            </a:lvl3pPr>
            <a:lvl4pPr marL="1464417" indent="-366104">
              <a:lnSpc>
                <a:spcPct val="120000"/>
              </a:lnSpc>
              <a:spcBef>
                <a:spcPts val="3234"/>
              </a:spcBef>
              <a:defRPr sz="3234"/>
            </a:lvl4pPr>
            <a:lvl5pPr marL="1830521" indent="-366104">
              <a:lnSpc>
                <a:spcPct val="120000"/>
              </a:lnSpc>
              <a:spcBef>
                <a:spcPts val="3234"/>
              </a:spcBef>
              <a:defRPr sz="32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9062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48A75-5798-5E4D-A662-FDEE88F7056E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9426-4123-3E49-8DE7-A63926A22AB8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A5B-344C-CD4D-A3B8-B5D5EB533CCC}" type="datetime1">
              <a:rPr lang="en-US" smtClean="0"/>
              <a:t>30-09-2025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AC7C-6BD7-B949-B674-B69223B30A04}" type="datetime1">
              <a:rPr lang="en-US" smtClean="0"/>
              <a:t>30-09-2025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8C83-3401-924D-9739-A3621A2D07E1}" type="datetime1">
              <a:rPr lang="en-US" smtClean="0"/>
              <a:t>30-09-2025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C799-477A-554C-A068-BD077DEB4F42}" type="datetime1">
              <a:rPr lang="en-US" smtClean="0"/>
              <a:t>30-09-2025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0434-AC06-2449-B82D-39635B56421A}" type="datetime1">
              <a:rPr lang="en-US" smtClean="0"/>
              <a:t>30-09-2025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1BD-64D1-4442-898A-3268C252FCDB}" type="datetime1">
              <a:rPr lang="en-US" smtClean="0"/>
              <a:t>30-09-2025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5456"/>
            <a:ext cx="8229600" cy="476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9CF2E-3C6C-C745-9C41-9B1716258615}" type="datetime1">
              <a:rPr lang="en-US" smtClean="0"/>
              <a:t>30-09-2025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25B414-993B-E575-0F48-5DE715BFB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2393" t="4387" r="5983" b="4925"/>
          <a:stretch/>
        </p:blipFill>
        <p:spPr>
          <a:xfrm>
            <a:off x="8024445" y="-1"/>
            <a:ext cx="1119555" cy="984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github.com/gkrossi/lorentz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8.10388" TargetMode="External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opscience.iop.org/article/10.1088/1748-0221/17/05/P0502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41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5.wdp"/><Relationship Id="rId3" Type="http://schemas.openxmlformats.org/officeDocument/2006/relationships/image" Target="../media/image85.tiff"/><Relationship Id="rId7" Type="http://schemas.microsoft.com/office/2007/relationships/hdphoto" Target="../media/hdphoto2.wdp"/><Relationship Id="rId12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1.pn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microsoft.com/office/2007/relationships/hdphoto" Target="../media/hdphoto3.wdp"/><Relationship Id="rId14" Type="http://schemas.openxmlformats.org/officeDocument/2006/relationships/hyperlink" Target="https://doi.org/10.1007/s10909-019-02271-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475-7516/2007/06/015" TargetMode="Externa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3872-AD43-6D12-B78F-0657C340A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relic neutrinos and measuring the neutrino mass with PTOLEMY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8A6F9-1ACD-CAC8-262C-247E05AD34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Nicolo de Groot (Radboud University and </a:t>
            </a:r>
            <a:r>
              <a:rPr lang="en-US" sz="2400" dirty="0" err="1"/>
              <a:t>Nikhef</a:t>
            </a:r>
            <a:r>
              <a:rPr lang="en-US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547D-2E50-ABE5-5A11-0A9E175A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58" y="6129668"/>
            <a:ext cx="1468120" cy="57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B17C7-A152-8272-4F8C-F90D12AD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2" y="6109666"/>
            <a:ext cx="27051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4161-BF47-C414-F968-1BC31A77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Cosmology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35ECE-74A8-ADDD-79DE-06D9B2C7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" y="2137458"/>
            <a:ext cx="855726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B6E9-A630-9E06-2767-12182A4F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EF58-A90C-1F6C-9493-6E692AFC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CMB and 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93969-35E7-ECB9-75D2-7895CF0F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1248410"/>
            <a:ext cx="7494270" cy="5609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6EC2A-3AB9-3568-55C7-5B30DDF557FB}"/>
              </a:ext>
            </a:extLst>
          </p:cNvPr>
          <p:cNvSpPr txBox="1"/>
          <p:nvPr/>
        </p:nvSpPr>
        <p:spPr>
          <a:xfrm>
            <a:off x="735330" y="6488668"/>
            <a:ext cx="18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Credit: Olga Mena</a:t>
            </a:r>
          </a:p>
        </p:txBody>
      </p:sp>
    </p:spTree>
    <p:extLst>
      <p:ext uri="{BB962C8B-B14F-4D97-AF65-F5344CB8AC3E}">
        <p14:creationId xmlns:p14="http://schemas.microsoft.com/office/powerpoint/2010/main" val="311337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D5FE-DE7B-3D34-2F7B-97FAF663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A646-4F72-BD45-50F7-A046AD19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CMB and 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13431-79EE-1C0A-1840-0647EFD9D196}"/>
              </a:ext>
            </a:extLst>
          </p:cNvPr>
          <p:cNvSpPr txBox="1"/>
          <p:nvPr/>
        </p:nvSpPr>
        <p:spPr>
          <a:xfrm>
            <a:off x="357378" y="1249830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Planck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BE385-2D35-3C90-AC23-908A198B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08" y="1249830"/>
            <a:ext cx="70389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/>
          <p:nvPr/>
        </p:nvSpPr>
        <p:spPr>
          <a:xfrm>
            <a:off x="77092" y="1232282"/>
            <a:ext cx="83613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nl" dirty="0">
                <a:solidFill>
                  <a:schemeClr val="dk2"/>
                </a:solidFill>
              </a:rPr>
              <a:t>Hubble constant (H</a:t>
            </a:r>
            <a:r>
              <a:rPr lang="nl" baseline="-25000" dirty="0">
                <a:solidFill>
                  <a:schemeClr val="dk2"/>
                </a:solidFill>
              </a:rPr>
              <a:t>0</a:t>
            </a:r>
            <a:r>
              <a:rPr lang="nl" dirty="0">
                <a:solidFill>
                  <a:schemeClr val="dk2"/>
                </a:solidFill>
              </a:rPr>
              <a:t>) describes expansion rate of universe (km/s/Mpc)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2" name="Google Shape;312;p38" title="Screenshot 2025-04-03 at 10.12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226" y="1877594"/>
            <a:ext cx="5270775" cy="13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/>
          <p:nvPr/>
        </p:nvSpPr>
        <p:spPr>
          <a:xfrm>
            <a:off x="1345301" y="2201063"/>
            <a:ext cx="536925" cy="1030525"/>
          </a:xfrm>
          <a:custGeom>
            <a:avLst/>
            <a:gdLst/>
            <a:ahLst/>
            <a:cxnLst/>
            <a:rect l="l" t="t" r="r" b="b"/>
            <a:pathLst>
              <a:path w="21477" h="68258" extrusionOk="0">
                <a:moveTo>
                  <a:pt x="21477" y="0"/>
                </a:moveTo>
                <a:cubicBezTo>
                  <a:pt x="15887" y="3296"/>
                  <a:pt x="8979" y="5548"/>
                  <a:pt x="5379" y="10947"/>
                </a:cubicBezTo>
                <a:cubicBezTo>
                  <a:pt x="2144" y="15800"/>
                  <a:pt x="2159" y="22215"/>
                  <a:pt x="1515" y="28011"/>
                </a:cubicBezTo>
                <a:cubicBezTo>
                  <a:pt x="33" y="41351"/>
                  <a:pt x="-1442" y="55524"/>
                  <a:pt x="2803" y="68258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NL"/>
          </a:p>
        </p:txBody>
      </p:sp>
      <p:pic>
        <p:nvPicPr>
          <p:cNvPr id="314" name="Google Shape;314;p38" title="Screenshot 2025-04-03 at 11.03.5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639" y="4268651"/>
            <a:ext cx="2841374" cy="15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/>
          <p:nvPr/>
        </p:nvSpPr>
        <p:spPr>
          <a:xfrm>
            <a:off x="4898426" y="3280050"/>
            <a:ext cx="40878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" dirty="0">
                <a:solidFill>
                  <a:schemeClr val="dk2"/>
                </a:solidFill>
              </a:rPr>
              <a:t>“late universe measurements”, measure distance of “nearby” objects and their redshift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7" name="Google Shape;317;p38" title="Screenshot 2025-04-03 at 17.53.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6054" y="1232282"/>
            <a:ext cx="1533918" cy="6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/>
          <p:nvPr/>
        </p:nvSpPr>
        <p:spPr>
          <a:xfrm>
            <a:off x="233700" y="3272183"/>
            <a:ext cx="3881100" cy="15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" dirty="0">
                <a:solidFill>
                  <a:schemeClr val="dk2"/>
                </a:solidFill>
              </a:rPr>
              <a:t>“Early universe measurements”, fitting the CMB and BAO data to ΛCDM (dark energy cold dark matter), the “standard model” of cosmology, H</a:t>
            </a:r>
            <a:r>
              <a:rPr lang="nl" baseline="-25000" dirty="0">
                <a:solidFill>
                  <a:schemeClr val="dk2"/>
                </a:solidFill>
              </a:rPr>
              <a:t>0 </a:t>
            </a:r>
            <a:r>
              <a:rPr lang="nl" dirty="0">
                <a:solidFill>
                  <a:schemeClr val="dk2"/>
                </a:solidFill>
              </a:rPr>
              <a:t>can be derived</a:t>
            </a:r>
            <a:endParaRPr dirty="0">
              <a:solidFill>
                <a:schemeClr val="dk2"/>
              </a:solidFill>
            </a:endParaRPr>
          </a:p>
          <a:p>
            <a:endParaRPr dirty="0">
              <a:solidFill>
                <a:schemeClr val="dk2"/>
              </a:solidFill>
            </a:endParaRPr>
          </a:p>
          <a:p>
            <a:r>
              <a:rPr lang="nl" dirty="0">
                <a:solidFill>
                  <a:schemeClr val="dk2"/>
                </a:solidFill>
              </a:rPr>
              <a:t>BAO: “Baryon Acoustic Oscillations” - remnants of CMB “freeze-frame” of density fluctuations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9" name="Google Shape;319;p38" title="Screenshot 2025-04-03 at 18.00.4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7420" y="5311752"/>
            <a:ext cx="1647200" cy="8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10;p38">
            <a:extLst>
              <a:ext uri="{FF2B5EF4-FFF2-40B4-BE49-F238E27FC236}">
                <a16:creationId xmlns:a16="http://schemas.microsoft.com/office/drawing/2014/main" id="{6290AF2E-CE83-825F-C2C6-ABB3B901B1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nl" dirty="0"/>
              <a:t>Hubble constant tension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DD81-5531-DEEE-D393-0B57540D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Beta decay and electron capture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3A9EC-E096-29BA-8EFB-61D2E740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964862"/>
            <a:ext cx="869442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2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5788-FB4B-AFF7-45C3-60DEDABF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Electron Capture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BCB60-C94E-4D53-A920-76DE7B62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5AD2E-E8BE-5D0D-17BE-31F9628C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1253209"/>
            <a:ext cx="9151620" cy="499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CE45C-6D42-51B0-9991-893463BD97FA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</p:spTree>
    <p:extLst>
      <p:ext uri="{BB962C8B-B14F-4D97-AF65-F5344CB8AC3E}">
        <p14:creationId xmlns:p14="http://schemas.microsoft.com/office/powerpoint/2010/main" val="1954032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mass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BB3F-585E-A441-86D0-1C1501EC282C}" type="datetime1">
              <a:rPr lang="en-US" smtClean="0"/>
              <a:t>30-09-2025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80" y="1142888"/>
            <a:ext cx="5137920" cy="228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DE6A-82A3-2E4B-BF9C-F4E611DCFFE9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5" name="Picture 14" descr="A diagram of different colors&#10;&#10;Description automatically generated">
            <a:extLst>
              <a:ext uri="{FF2B5EF4-FFF2-40B4-BE49-F238E27FC236}">
                <a16:creationId xmlns:a16="http://schemas.microsoft.com/office/drawing/2014/main" id="{D6107AE9-1AB7-727F-803D-36F33A99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8" y="4294578"/>
            <a:ext cx="4048125" cy="1857375"/>
          </a:xfrm>
          <a:prstGeom prst="rect">
            <a:avLst/>
          </a:prstGeom>
        </p:spPr>
      </p:pic>
      <p:pic>
        <p:nvPicPr>
          <p:cNvPr id="17" name="Picture 16" descr="A comparison of a normal and inverted hierarchy&#10;&#10;Description automatically generated">
            <a:extLst>
              <a:ext uri="{FF2B5EF4-FFF2-40B4-BE49-F238E27FC236}">
                <a16:creationId xmlns:a16="http://schemas.microsoft.com/office/drawing/2014/main" id="{BDA7F122-048B-B4B7-6C3A-E928CA839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34153"/>
            <a:ext cx="3657600" cy="271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C81A9-768B-D2FE-ED85-1FAE70986048}"/>
              </a:ext>
            </a:extLst>
          </p:cNvPr>
          <p:cNvSpPr txBox="1"/>
          <p:nvPr/>
        </p:nvSpPr>
        <p:spPr>
          <a:xfrm>
            <a:off x="134276" y="1674165"/>
            <a:ext cx="420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 </a:t>
            </a:r>
            <a:r>
              <a:rPr lang="en-NL" dirty="0">
                <a:latin typeface="Symbol" pitchFamily="2" charset="2"/>
              </a:rPr>
              <a:t>= S</a:t>
            </a:r>
            <a:r>
              <a:rPr lang="en-NL" baseline="-25000" dirty="0">
                <a:latin typeface="Symbol" pitchFamily="2" charset="2"/>
              </a:rPr>
              <a:t>i</a:t>
            </a:r>
            <a:r>
              <a:rPr lang="en-NL" dirty="0">
                <a:latin typeface="Symbol" pitchFamily="2" charset="2"/>
              </a:rPr>
              <a:t>|</a:t>
            </a:r>
            <a:r>
              <a:rPr lang="en-NL" dirty="0"/>
              <a:t>U</a:t>
            </a:r>
            <a:r>
              <a:rPr lang="en-NL" baseline="-25000" dirty="0"/>
              <a:t>ei</a:t>
            </a:r>
            <a:r>
              <a:rPr lang="en-NL" dirty="0">
                <a:latin typeface="Symbol" pitchFamily="2" charset="2"/>
              </a:rPr>
              <a:t>|</a:t>
            </a:r>
            <a:r>
              <a:rPr lang="en-NL" baseline="30000" dirty="0">
                <a:latin typeface="Symbol" pitchFamily="2" charset="2"/>
              </a:rPr>
              <a:t>2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  <a:r>
              <a:rPr lang="en-NL" baseline="30000" dirty="0">
                <a:latin typeface="Symbol" pitchFamily="2" charset="2"/>
              </a:rPr>
              <a:t>2</a:t>
            </a:r>
            <a:r>
              <a:rPr lang="en-NL" baseline="30000" dirty="0"/>
              <a:t>&lt;</a:t>
            </a:r>
            <a:r>
              <a:rPr lang="en-NL" dirty="0"/>
              <a:t> 0.45 eV (KATRIN 2024)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/>
              <a:t>Neutrinoless double beta decay:        </a:t>
            </a:r>
            <a:r>
              <a:rPr lang="en-GB" dirty="0"/>
              <a:t>m</a:t>
            </a:r>
            <a:r>
              <a:rPr lang="en-NL" baseline="-25000" dirty="0">
                <a:latin typeface="Symbol" pitchFamily="2" charset="2"/>
              </a:rPr>
              <a:t>bb</a:t>
            </a:r>
            <a:r>
              <a:rPr lang="en-NL" dirty="0"/>
              <a:t> = |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baseline="-25000" dirty="0"/>
              <a:t>i</a:t>
            </a:r>
            <a:r>
              <a:rPr lang="en-NL" dirty="0"/>
              <a:t>U</a:t>
            </a:r>
            <a:r>
              <a:rPr lang="en-NL" baseline="-25000" dirty="0"/>
              <a:t>ei</a:t>
            </a:r>
            <a:r>
              <a:rPr lang="en-NL" baseline="30000" dirty="0"/>
              <a:t>2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1</a:t>
            </a:r>
            <a:r>
              <a:rPr lang="en-NL" dirty="0"/>
              <a:t>|&lt;0.2-1.0 eV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/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/>
              <a:t>i</a:t>
            </a:r>
            <a:r>
              <a:rPr lang="en-NL" dirty="0"/>
              <a:t> &lt; 0.064-0.56 eV (Cosmology)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GB" dirty="0"/>
              <a:t>m</a:t>
            </a:r>
            <a:r>
              <a:rPr lang="en-NL" baseline="-25000" dirty="0">
                <a:latin typeface="Symbol" pitchFamily="2" charset="2"/>
              </a:rPr>
              <a:t>a</a:t>
            </a:r>
            <a:r>
              <a:rPr lang="en-NL" dirty="0"/>
              <a:t> &gt; 50 meV (oscillations)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>
              <a:latin typeface="Symbol" pitchFamily="2" charset="2"/>
            </a:endParaRP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17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873F-BEF1-BA4D-9DDE-5B31F9B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" y="161911"/>
            <a:ext cx="7886700" cy="727598"/>
          </a:xfrm>
        </p:spPr>
        <p:txBody>
          <a:bodyPr/>
          <a:lstStyle/>
          <a:p>
            <a:pPr algn="ctr"/>
            <a:r>
              <a:rPr lang="en-US" dirty="0"/>
              <a:t>PTOLEMY Basic concept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99046-D776-5B96-732A-EAB29F640063}"/>
              </a:ext>
            </a:extLst>
          </p:cNvPr>
          <p:cNvSpPr txBox="1"/>
          <p:nvPr/>
        </p:nvSpPr>
        <p:spPr>
          <a:xfrm>
            <a:off x="5402209" y="141678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-4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67029-ABE1-61F2-71A7-DFAED78B0145}"/>
              </a:ext>
            </a:extLst>
          </p:cNvPr>
          <p:cNvSpPr txBox="1"/>
          <p:nvPr/>
        </p:nvSpPr>
        <p:spPr>
          <a:xfrm>
            <a:off x="7956121" y="147716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-2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FF957-A5D4-0DDF-DF38-998E6D2F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51C5E-AFD2-8B21-9270-6E8FE7F5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63416"/>
            <a:ext cx="8420100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/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7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8A4F-26A5-6E00-81A4-CD0DC31D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 the Shoulders of giants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EADA9-5CAE-E273-2C50-2F53BF490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Neutrino mass measurement: KATRIN and Project8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17934-558E-6745-8918-9D418D24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1" y="4059173"/>
            <a:ext cx="9144000" cy="2864687"/>
          </a:xfrm>
          <a:prstGeom prst="rect">
            <a:avLst/>
          </a:prstGeom>
        </p:spPr>
      </p:pic>
      <p:pic>
        <p:nvPicPr>
          <p:cNvPr id="6" name="Picture 5" descr="KATRIN.jpg">
            <a:extLst>
              <a:ext uri="{FF2B5EF4-FFF2-40B4-BE49-F238E27FC236}">
                <a16:creationId xmlns:a16="http://schemas.microsoft.com/office/drawing/2014/main" id="{C01C08D3-1820-CD7F-22C7-4FE02BC0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16" y="1216290"/>
            <a:ext cx="4445000" cy="2501900"/>
          </a:xfrm>
          <a:prstGeom prst="rect">
            <a:avLst/>
          </a:prstGeom>
        </p:spPr>
      </p:pic>
      <p:pic>
        <p:nvPicPr>
          <p:cNvPr id="19459" name="Picture 3" descr="fzk hires2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7" y="1187032"/>
            <a:ext cx="3872865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01950" y="2533925"/>
            <a:ext cx="526084" cy="3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361" b="1" dirty="0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19464" name="Rectangle 11"/>
          <p:cNvSpPr>
            <a:spLocks noGrp="1" noChangeArrowheads="1"/>
          </p:cNvSpPr>
          <p:nvPr>
            <p:ph type="title"/>
          </p:nvPr>
        </p:nvSpPr>
        <p:spPr>
          <a:xfrm>
            <a:off x="1" y="76552"/>
            <a:ext cx="8229600" cy="7619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EEF4AB"/>
                </a:solidFill>
              </a14:hiddenFill>
            </a:ext>
          </a:extLst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D1282E"/>
                </a:solidFill>
                <a:latin typeface="Arial" charset="0"/>
                <a:ea typeface="ＭＳ Ｐゴシック" charset="0"/>
                <a:cs typeface="ＭＳ Ｐゴシック" charset="0"/>
              </a:rPr>
              <a:t>KATRIN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5003801" y="20996"/>
            <a:ext cx="3990975" cy="9863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14" dirty="0" err="1">
                <a:solidFill>
                  <a:srgbClr val="000000"/>
                </a:solidFill>
              </a:rPr>
              <a:t>At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>
                <a:solidFill>
                  <a:srgbClr val="FF0000"/>
                </a:solidFill>
              </a:rPr>
              <a:t>Karlsruhe Institute </a:t>
            </a:r>
            <a:r>
              <a:rPr lang="de-DE" sz="1814" dirty="0" err="1">
                <a:solidFill>
                  <a:srgbClr val="FF0000"/>
                </a:solidFill>
              </a:rPr>
              <a:t>of</a:t>
            </a:r>
            <a:r>
              <a:rPr lang="de-DE" sz="1814" dirty="0">
                <a:solidFill>
                  <a:srgbClr val="FF0000"/>
                </a:solidFill>
              </a:rPr>
              <a:t> Technology</a:t>
            </a:r>
            <a:endParaRPr lang="de-DE" sz="1814" dirty="0">
              <a:solidFill>
                <a:srgbClr val="009999"/>
              </a:solidFill>
            </a:endParaRPr>
          </a:p>
          <a:p>
            <a:pPr>
              <a:lnSpc>
                <a:spcPct val="115000"/>
              </a:lnSpc>
            </a:pPr>
            <a:r>
              <a:rPr lang="de-DE" sz="1814" dirty="0" err="1">
                <a:solidFill>
                  <a:srgbClr val="000000"/>
                </a:solidFill>
              </a:rPr>
              <a:t>unique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facility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for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closed</a:t>
            </a:r>
            <a:r>
              <a:rPr lang="de-DE" sz="1814" dirty="0">
                <a:solidFill>
                  <a:srgbClr val="000000"/>
                </a:solidFill>
              </a:rPr>
              <a:t> T</a:t>
            </a:r>
            <a:r>
              <a:rPr lang="de-DE" sz="1814" baseline="-25000" dirty="0">
                <a:solidFill>
                  <a:srgbClr val="000000"/>
                </a:solidFill>
              </a:rPr>
              <a:t>2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cycle</a:t>
            </a:r>
            <a:r>
              <a:rPr lang="de-DE" sz="1814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de-DE" sz="1814" dirty="0">
                <a:solidFill>
                  <a:srgbClr val="000000"/>
                </a:solidFill>
              </a:rPr>
              <a:t>Tritium Laboratory Karlsruhe  </a:t>
            </a:r>
          </a:p>
        </p:txBody>
      </p:sp>
      <p:sp>
        <p:nvSpPr>
          <p:cNvPr id="19467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104"/>
            <a:ext cx="1905000" cy="45715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792" indent="-37470640"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3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5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58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0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0A06B1-2FBA-1B47-BF97-C4141D9338E9}" type="slidenum">
              <a:rPr lang="en-US" sz="1361">
                <a:solidFill>
                  <a:srgbClr val="000000"/>
                </a:solidFill>
              </a:rPr>
              <a:pPr/>
              <a:t>19</a:t>
            </a:fld>
            <a:endParaRPr lang="en-US" sz="136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9621" y="3873094"/>
            <a:ext cx="5061557" cy="65067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A </a:t>
            </a:r>
            <a:r>
              <a:rPr lang="en-US" sz="1814" dirty="0">
                <a:solidFill>
                  <a:srgbClr val="FF0000"/>
                </a:solidFill>
                <a:latin typeface="Arial Rounded MT Bold"/>
              </a:rPr>
              <a:t>direct, model-independent</a:t>
            </a:r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, kinematic method, based on </a:t>
            </a:r>
            <a:r>
              <a:rPr lang="el-GR" sz="1814" dirty="0">
                <a:solidFill>
                  <a:srgbClr val="0000FF"/>
                </a:solidFill>
                <a:latin typeface="Arial Rounded MT Bold"/>
              </a:rPr>
              <a:t>β</a:t>
            </a:r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 decay of tritium.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20698" y="2949624"/>
            <a:ext cx="2752854" cy="1203201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 sz="1814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364992" y="2941451"/>
            <a:ext cx="5563109" cy="2544733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 sz="1814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0976" y="6049688"/>
            <a:ext cx="4028645" cy="39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996" dirty="0">
                <a:solidFill>
                  <a:srgbClr val="000000"/>
                </a:solidFill>
              </a:rPr>
              <a:t>~ 75 m </a:t>
            </a:r>
            <a:r>
              <a:rPr lang="de-DE" sz="1996" dirty="0" err="1">
                <a:solidFill>
                  <a:srgbClr val="000000"/>
                </a:solidFill>
              </a:rPr>
              <a:t>long</a:t>
            </a:r>
            <a:r>
              <a:rPr lang="de-DE" sz="1996" dirty="0">
                <a:solidFill>
                  <a:srgbClr val="000000"/>
                </a:solidFill>
              </a:rPr>
              <a:t> </a:t>
            </a:r>
            <a:r>
              <a:rPr lang="de-DE" sz="1996" dirty="0" err="1">
                <a:solidFill>
                  <a:srgbClr val="000000"/>
                </a:solidFill>
              </a:rPr>
              <a:t>with</a:t>
            </a:r>
            <a:r>
              <a:rPr lang="de-DE" sz="1996" dirty="0">
                <a:solidFill>
                  <a:srgbClr val="000000"/>
                </a:solidFill>
              </a:rPr>
              <a:t> 40 </a:t>
            </a:r>
            <a:r>
              <a:rPr lang="de-DE" sz="1996" dirty="0" err="1">
                <a:solidFill>
                  <a:srgbClr val="000000"/>
                </a:solidFill>
              </a:rPr>
              <a:t>s.c</a:t>
            </a:r>
            <a:r>
              <a:rPr lang="de-DE" sz="1996" dirty="0">
                <a:solidFill>
                  <a:srgbClr val="000000"/>
                </a:solidFill>
              </a:rPr>
              <a:t>. </a:t>
            </a:r>
            <a:r>
              <a:rPr lang="de-DE" sz="1996" dirty="0" err="1">
                <a:solidFill>
                  <a:srgbClr val="000000"/>
                </a:solidFill>
              </a:rPr>
              <a:t>solenoids</a:t>
            </a:r>
            <a:endParaRPr lang="de-DE" sz="1996" dirty="0">
              <a:solidFill>
                <a:srgbClr val="000000"/>
              </a:solidFill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76552"/>
            <a:ext cx="876300" cy="88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9A15-76E6-2446-A843-F506FF446A80}" type="datetime1">
              <a:rPr lang="en-US" smtClean="0"/>
              <a:t>30-09-2025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60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E13D-7A71-10BF-6FB0-7A62F877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CMB: picture of our universe at 380000 years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17E5C-6EEF-06C6-55A4-E365C947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A Poor Man's CMB Primer: Orientation of the Universe | Physics Forums">
            <a:extLst>
              <a:ext uri="{FF2B5EF4-FFF2-40B4-BE49-F238E27FC236}">
                <a16:creationId xmlns:a16="http://schemas.microsoft.com/office/drawing/2014/main" id="{B8618865-A33B-74B2-440A-48CFEB79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3800"/>
            <a:ext cx="8128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1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KATRIN MAC-E Filter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1084-9DE8-6D46-B63C-3E208AA19743}" type="datetime1">
              <a:rPr lang="en-US" smtClean="0"/>
              <a:t>30-09-2025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" y="1143000"/>
            <a:ext cx="9020160" cy="42969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DE6A-82A3-2E4B-BF9C-F4E611DCFFE9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04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32ED-88D2-EA31-33DD-135AA05F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Katrin data taking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C592B-4A17-A7F5-BBD7-1765FCAF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31BBD-839C-971E-D442-6B54C0DE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4623"/>
            <a:ext cx="7772400" cy="448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2FAC7-CDCF-37F1-8350-E7278C0DAD37}"/>
              </a:ext>
            </a:extLst>
          </p:cNvPr>
          <p:cNvSpPr txBox="1"/>
          <p:nvPr/>
        </p:nvSpPr>
        <p:spPr>
          <a:xfrm>
            <a:off x="1396181" y="1455174"/>
            <a:ext cx="464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30 scan steps, 2h scans:  </a:t>
            </a:r>
            <a:r>
              <a:rPr lang="en-NL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NL" dirty="0">
                <a:solidFill>
                  <a:srgbClr val="C00000"/>
                </a:solidFill>
              </a:rPr>
              <a:t>E = 2.8 eV @18.6 keV</a:t>
            </a:r>
          </a:p>
        </p:txBody>
      </p:sp>
    </p:spTree>
    <p:extLst>
      <p:ext uri="{BB962C8B-B14F-4D97-AF65-F5344CB8AC3E}">
        <p14:creationId xmlns:p14="http://schemas.microsoft.com/office/powerpoint/2010/main" val="167777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026200-B793-E662-E519-00140CA7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85552"/>
            <a:ext cx="3276600" cy="275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FAACF-F23C-C693-BBA4-FA8BC4C3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4152"/>
            <a:ext cx="6202680" cy="231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AD3B5-37B3-3F69-361C-1F701A35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Katrin results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34C-FC79-96ED-73FB-27D215AC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F469F-F057-5948-0274-251EC8D07A88}"/>
              </a:ext>
            </a:extLst>
          </p:cNvPr>
          <p:cNvSpPr txBox="1"/>
          <p:nvPr/>
        </p:nvSpPr>
        <p:spPr>
          <a:xfrm>
            <a:off x="6553200" y="1327637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 Lokhov @ Neutrino2024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A95464-190B-01FE-9982-F2065FB69C35}"/>
                  </a:ext>
                </a:extLst>
              </p:cNvPr>
              <p:cNvSpPr txBox="1"/>
              <p:nvPr/>
            </p:nvSpPr>
            <p:spPr>
              <a:xfrm>
                <a:off x="3833446" y="4149969"/>
                <a:ext cx="4363630" cy="1028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L" sz="2000" dirty="0"/>
                  <a:t>Best fit: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−0.14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−0.15</m:t>
                        </m:r>
                      </m:sub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+0.13</m:t>
                        </m:r>
                      </m:sup>
                    </m:sSubSup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L" sz="2000" dirty="0"/>
                  <a:t>Upper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&lt;0.45  </m:t>
                    </m:r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NL" sz="2000" dirty="0"/>
                  <a:t> (90% CL)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A95464-190B-01FE-9982-F2065FB69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46" y="4149969"/>
                <a:ext cx="4363630" cy="1028038"/>
              </a:xfrm>
              <a:prstGeom prst="rect">
                <a:avLst/>
              </a:prstGeom>
              <a:blipFill>
                <a:blip r:embed="rId4"/>
                <a:stretch>
                  <a:fillRect l="-1159" t="-2439" r="-5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D45B1C-31F7-6367-CB3C-FF61983876C3}"/>
              </a:ext>
            </a:extLst>
          </p:cNvPr>
          <p:cNvSpPr txBox="1"/>
          <p:nvPr/>
        </p:nvSpPr>
        <p:spPr>
          <a:xfrm>
            <a:off x="3938953" y="5802381"/>
            <a:ext cx="4642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M. Aker </a:t>
            </a:r>
            <a:r>
              <a:rPr lang="en-NL" i="1" dirty="0"/>
              <a:t>et al</a:t>
            </a:r>
            <a:r>
              <a:rPr lang="en-NL" dirty="0"/>
              <a:t>. 2024</a:t>
            </a:r>
          </a:p>
          <a:p>
            <a:r>
              <a:rPr lang="en-NL" dirty="0"/>
              <a:t>https://arxiv.org/abs/2406.13516</a:t>
            </a:r>
          </a:p>
        </p:txBody>
      </p:sp>
    </p:spTree>
    <p:extLst>
      <p:ext uri="{BB962C8B-B14F-4D97-AF65-F5344CB8AC3E}">
        <p14:creationId xmlns:p14="http://schemas.microsoft.com/office/powerpoint/2010/main" val="131049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1" y="153062"/>
            <a:ext cx="7264400" cy="520328"/>
          </a:xfrm>
        </p:spPr>
        <p:txBody>
          <a:bodyPr>
            <a:normAutofit/>
          </a:bodyPr>
          <a:lstStyle/>
          <a:p>
            <a:r>
              <a:rPr lang="en-US" sz="2812" dirty="0">
                <a:latin typeface="Arial"/>
                <a:ea typeface="ＭＳ Ｐゴシック" charset="0"/>
                <a:cs typeface="Arial"/>
              </a:rPr>
              <a:t>Katrin final reach</a:t>
            </a: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792" indent="-37470640"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3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5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58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0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361"/>
              <a:pPr/>
              <a:t>23</a:t>
            </a:fld>
            <a:endParaRPr lang="en-US" sz="1361"/>
          </a:p>
        </p:txBody>
      </p:sp>
      <p:grpSp>
        <p:nvGrpSpPr>
          <p:cNvPr id="35" name="Group 34"/>
          <p:cNvGrpSpPr/>
          <p:nvPr/>
        </p:nvGrpSpPr>
        <p:grpSpPr>
          <a:xfrm>
            <a:off x="457200" y="1322935"/>
            <a:ext cx="2536722" cy="1721231"/>
            <a:chOff x="634998" y="2451100"/>
            <a:chExt cx="5545440" cy="4029486"/>
          </a:xfrm>
        </p:grpSpPr>
        <p:grpSp>
          <p:nvGrpSpPr>
            <p:cNvPr id="36" name="Group 35"/>
            <p:cNvGrpSpPr/>
            <p:nvPr/>
          </p:nvGrpSpPr>
          <p:grpSpPr>
            <a:xfrm>
              <a:off x="1612900" y="3136900"/>
              <a:ext cx="2235200" cy="1968500"/>
              <a:chOff x="381000" y="584200"/>
              <a:chExt cx="6311900" cy="6134100"/>
            </a:xfrm>
          </p:grpSpPr>
          <p:pic>
            <p:nvPicPr>
              <p:cNvPr id="49" name="Picture 48" descr="China_Large_Coil_Spring201056928584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100" y="1778000"/>
                <a:ext cx="3733800" cy="3733800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 bwMode="auto">
              <a:xfrm>
                <a:off x="4457700" y="5842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82944" tIns="41472" rIns="82944" bIns="4147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05" eaLnBrk="0"/>
                <a:endParaRPr lang="en-US" sz="2358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381000" y="44958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82944" tIns="41472" rIns="82944" bIns="4147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05" eaLnBrk="0"/>
                <a:endParaRPr lang="en-US" sz="2358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7" name="Left-Right Arrow 36"/>
            <p:cNvSpPr/>
            <p:nvPr/>
          </p:nvSpPr>
          <p:spPr bwMode="auto">
            <a:xfrm rot="19023502">
              <a:off x="2743200" y="4559300"/>
              <a:ext cx="1155700" cy="304800"/>
            </a:xfrm>
            <a:prstGeom prst="left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22400" y="5905500"/>
              <a:ext cx="1087721" cy="57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translation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4998" y="2451100"/>
              <a:ext cx="1155905" cy="57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rotation</a:t>
              </a:r>
            </a:p>
          </p:txBody>
        </p:sp>
        <p:sp>
          <p:nvSpPr>
            <p:cNvPr id="40" name="Curved Right Arrow 39"/>
            <p:cNvSpPr/>
            <p:nvPr/>
          </p:nvSpPr>
          <p:spPr bwMode="auto">
            <a:xfrm rot="2994582">
              <a:off x="1764654" y="2671980"/>
              <a:ext cx="558800" cy="1441504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3505200" y="3556000"/>
              <a:ext cx="1854200" cy="787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3530600" y="3429000"/>
              <a:ext cx="2057400" cy="50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5740400" y="3187700"/>
              <a:ext cx="440038" cy="38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dirty="0"/>
                <a:t>e</a:t>
              </a:r>
              <a:r>
                <a:rPr lang="en-US" sz="1633" baseline="30000" dirty="0"/>
                <a:t>-</a:t>
              </a:r>
              <a:endParaRPr lang="en-US" sz="1633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5416550" y="4235450"/>
            <a:ext cx="3873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4" imgW="139700" imgH="165100" progId="Equation.3">
                    <p:embed/>
                  </p:oleObj>
                </mc:Choice>
                <mc:Fallback>
                  <p:oleObj name="Equation" r:id="rId4" imgW="139700" imgH="165100" progId="Equation.3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416550" y="4235450"/>
                          <a:ext cx="3873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Left Arrow 44"/>
            <p:cNvSpPr/>
            <p:nvPr/>
          </p:nvSpPr>
          <p:spPr bwMode="auto">
            <a:xfrm rot="718483">
              <a:off x="2692399" y="3289300"/>
              <a:ext cx="711200" cy="228600"/>
            </a:xfrm>
            <a:prstGeom prst="lef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86301" y="5880100"/>
              <a:ext cx="1160049" cy="57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T</a:t>
              </a:r>
              <a:r>
                <a:rPr lang="en-US" sz="1000" baseline="-25000" dirty="0">
                  <a:solidFill>
                    <a:srgbClr val="0000FF"/>
                  </a:solidFill>
                </a:rPr>
                <a:t>2</a:t>
              </a:r>
              <a:r>
                <a:rPr lang="en-US" sz="1000" dirty="0">
                  <a:solidFill>
                    <a:srgbClr val="0000FF"/>
                  </a:solidFill>
                </a:rPr>
                <a:t> molecule</a:t>
              </a:r>
            </a:p>
          </p:txBody>
        </p:sp>
        <p:sp>
          <p:nvSpPr>
            <p:cNvPr id="47" name="Left Arrow 46"/>
            <p:cNvSpPr/>
            <p:nvPr/>
          </p:nvSpPr>
          <p:spPr bwMode="auto">
            <a:xfrm>
              <a:off x="1524000" y="5549900"/>
              <a:ext cx="1320800" cy="292100"/>
            </a:xfrm>
            <a:prstGeom prst="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05198" y="5029200"/>
              <a:ext cx="947733" cy="519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vibration</a:t>
              </a:r>
            </a:p>
          </p:txBody>
        </p:sp>
      </p:grpSp>
      <p:pic>
        <p:nvPicPr>
          <p:cNvPr id="21" name="Picture 20" descr="T2spectru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91" y="1269042"/>
            <a:ext cx="2882900" cy="2635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1771" y="1455621"/>
            <a:ext cx="2210313" cy="1600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/>
              <a:t>The </a:t>
            </a:r>
            <a:r>
              <a:rPr lang="en-US" sz="1633" dirty="0" err="1"/>
              <a:t>g.s.</a:t>
            </a:r>
            <a:r>
              <a:rPr lang="en-US" sz="1633" dirty="0"/>
              <a:t> has rms width of 0.436 eV (FWHM 1.02 eV), which </a:t>
            </a:r>
            <a:r>
              <a:rPr lang="en-US" sz="1633" dirty="0">
                <a:solidFill>
                  <a:srgbClr val="FF0000"/>
                </a:solidFill>
              </a:rPr>
              <a:t>limits the neutrino mass reach of any molecular experiment</a:t>
            </a:r>
            <a:endParaRPr lang="en-US" sz="1633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A21B-C228-0D4E-893A-0AF317EF15D1}" type="datetime1">
              <a:rPr lang="en-US" smtClean="0"/>
              <a:t>30-09-2025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C907D-9D6D-3B21-4935-C2F8C579D7A2}"/>
              </a:ext>
            </a:extLst>
          </p:cNvPr>
          <p:cNvSpPr txBox="1"/>
          <p:nvPr/>
        </p:nvSpPr>
        <p:spPr>
          <a:xfrm>
            <a:off x="5859355" y="4730885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Final goal: </a:t>
            </a:r>
          </a:p>
          <a:p>
            <a:r>
              <a:rPr lang="en-NL" dirty="0">
                <a:solidFill>
                  <a:srgbClr val="0070C0"/>
                </a:solidFill>
              </a:rPr>
              <a:t>0.2-0.3 eV limit</a:t>
            </a:r>
          </a:p>
          <a:p>
            <a:endParaRPr lang="en-NL" dirty="0">
              <a:solidFill>
                <a:srgbClr val="0070C0"/>
              </a:solidFill>
            </a:endParaRPr>
          </a:p>
          <a:p>
            <a:endParaRPr lang="en-NL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38B3D-0092-4CA7-E8BF-C8CBA9F67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04" y="3518984"/>
            <a:ext cx="4298950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2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1" y="127014"/>
            <a:ext cx="4318000" cy="964781"/>
          </a:xfrm>
        </p:spPr>
        <p:txBody>
          <a:bodyPr>
            <a:noAutofit/>
          </a:bodyPr>
          <a:lstStyle/>
          <a:p>
            <a:r>
              <a:rPr lang="en-US" sz="2358" dirty="0"/>
              <a:t>Cyclotron radiation emission spectroscopy (CRES)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24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0801" y="317827"/>
            <a:ext cx="1905000" cy="72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1361" dirty="0">
                <a:solidFill>
                  <a:srgbClr val="0000FF"/>
                </a:solidFill>
              </a:rPr>
              <a:t>(B. </a:t>
            </a:r>
            <a:r>
              <a:rPr lang="en-US" sz="1361" dirty="0" err="1">
                <a:solidFill>
                  <a:srgbClr val="0000FF"/>
                </a:solidFill>
              </a:rPr>
              <a:t>Monreal</a:t>
            </a:r>
            <a:r>
              <a:rPr lang="en-US" sz="1361" dirty="0">
                <a:solidFill>
                  <a:srgbClr val="0000FF"/>
                </a:solidFill>
              </a:rPr>
              <a:t> and J. </a:t>
            </a:r>
            <a:r>
              <a:rPr lang="en-US" sz="1361" dirty="0" err="1">
                <a:solidFill>
                  <a:srgbClr val="0000FF"/>
                </a:solidFill>
              </a:rPr>
              <a:t>Formaggio</a:t>
            </a:r>
            <a:r>
              <a:rPr lang="en-US" sz="1361" dirty="0">
                <a:solidFill>
                  <a:srgbClr val="0000FF"/>
                </a:solidFill>
              </a:rPr>
              <a:t>, PRD 80:051301, 2009)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3523"/>
            <a:ext cx="8940800" cy="2808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2873" y="1273523"/>
            <a:ext cx="3763637" cy="59489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33" dirty="0"/>
              <a:t>“Never measure anything but frequency.” </a:t>
            </a:r>
          </a:p>
          <a:p>
            <a:r>
              <a:rPr lang="en-US" sz="1633" dirty="0"/>
              <a:t>				</a:t>
            </a:r>
            <a:r>
              <a:rPr lang="en-US" sz="1633" i="1" dirty="0"/>
              <a:t>A. Schawlow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282606"/>
              </p:ext>
            </p:extLst>
          </p:nvPr>
        </p:nvGraphicFramePr>
        <p:xfrm>
          <a:off x="341247" y="4812989"/>
          <a:ext cx="2810270" cy="101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333500" imgH="482600" progId="Equation.3">
                  <p:embed/>
                </p:oleObj>
              </mc:Choice>
              <mc:Fallback>
                <p:oleObj name="Equation" r:id="rId4" imgW="1333500" imgH="4826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247" y="4812989"/>
                        <a:ext cx="2810270" cy="101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92961" y="5955322"/>
            <a:ext cx="500458" cy="3436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0000FF"/>
                </a:solidFill>
              </a:rPr>
              <a:t>~30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7901" y="4698889"/>
            <a:ext cx="3984255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Font typeface="Arial"/>
              <a:buChar char="•"/>
            </a:pPr>
            <a:r>
              <a:rPr lang="en-US" sz="1633" dirty="0"/>
              <a:t>For 1 eV energy resolution, you </a:t>
            </a:r>
          </a:p>
          <a:p>
            <a:r>
              <a:rPr lang="en-US" sz="1633" dirty="0"/>
              <a:t>need about 2 ppm frequency.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For 2 ppm frequency, you need </a:t>
            </a:r>
          </a:p>
          <a:p>
            <a:r>
              <a:rPr lang="en-US" sz="1633" dirty="0"/>
              <a:t>500,000 cycles, or 15 </a:t>
            </a:r>
            <a:r>
              <a:rPr lang="el-GR" sz="1633" dirty="0"/>
              <a:t>μ</a:t>
            </a:r>
            <a:r>
              <a:rPr lang="en-US" sz="1633" dirty="0"/>
              <a:t>s.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Electron travels 2 km.  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You need a trap!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1449837" y="5715473"/>
            <a:ext cx="376807" cy="2291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3"/>
          <p:cNvSpPr txBox="1">
            <a:spLocks/>
          </p:cNvSpPr>
          <p:nvPr/>
        </p:nvSpPr>
        <p:spPr bwMode="auto">
          <a:xfrm>
            <a:off x="-69534" y="4181752"/>
            <a:ext cx="3853507" cy="6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  <a:normAutofit/>
          </a:bodyPr>
          <a:lstStyle>
            <a:lvl1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177" dirty="0"/>
              <a:t>Energy resolution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2282-266A-5444-9DA9-0175EE8030F3}" type="datetime1">
              <a:rPr lang="en-US" smtClean="0"/>
              <a:t>30-09-2025</a:t>
            </a:fld>
            <a:endParaRPr lang="nl-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B2633D-2B5D-41BD-5C2F-E369C5F3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" y="317827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5E71FF-5A3D-801D-F3A9-9FE9DDA03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651" y="4276287"/>
            <a:ext cx="23431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1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8 </a:t>
            </a:r>
            <a:r>
              <a:rPr lang="mr-IN" dirty="0"/>
              <a:t>–</a:t>
            </a:r>
            <a:r>
              <a:rPr lang="en-US" dirty="0"/>
              <a:t> Phase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295394"/>
            <a:ext cx="437633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>
                <a:solidFill>
                  <a:schemeClr val="bg1"/>
                </a:solidFill>
              </a:rPr>
              <a:t>Phase II (tritium)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20FE-6B9B-304D-A05C-5A24534C4934}" type="datetime1">
              <a:rPr lang="en-US" smtClean="0"/>
              <a:t>30-09-2025</a:t>
            </a:fld>
            <a:endParaRPr lang="nl-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800182-6A29-71A1-7F95-6A19976D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626" y="1271366"/>
            <a:ext cx="4587240" cy="27584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8A7ED4-E424-E948-710D-3888EC10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291904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FFFD26-BF51-181D-E24D-97F5E892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58173"/>
            <a:ext cx="3498850" cy="262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7EA20-8752-ABA8-6797-E29259761F08}"/>
              </a:ext>
            </a:extLst>
          </p:cNvPr>
          <p:cNvSpPr txBox="1"/>
          <p:nvPr/>
        </p:nvSpPr>
        <p:spPr>
          <a:xfrm>
            <a:off x="5105226" y="1552325"/>
            <a:ext cx="243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Project8 collaboration, </a:t>
            </a:r>
          </a:p>
          <a:p>
            <a:r>
              <a:rPr lang="en-NL" dirty="0"/>
              <a:t>arXiv:2212.05048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E481C-2225-FB3F-5D09-19CAC2D75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50" y="2053403"/>
            <a:ext cx="3994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9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2F433-9EB2-38F2-F7F0-A03A9A1B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71468"/>
            <a:ext cx="7772400" cy="4938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14835-45A6-922D-AA97-C7786256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Mass limits projections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B6D13-BF37-67CD-B4BF-4617D01A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2ADBE-37D7-802A-67E3-F1952074A00A}"/>
              </a:ext>
            </a:extLst>
          </p:cNvPr>
          <p:cNvSpPr/>
          <p:nvPr/>
        </p:nvSpPr>
        <p:spPr>
          <a:xfrm>
            <a:off x="8296155" y="5350271"/>
            <a:ext cx="807335" cy="701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FB0DA-0DA7-4253-4868-DE22410349F9}"/>
              </a:ext>
            </a:extLst>
          </p:cNvPr>
          <p:cNvSpPr/>
          <p:nvPr/>
        </p:nvSpPr>
        <p:spPr>
          <a:xfrm>
            <a:off x="7488820" y="5350271"/>
            <a:ext cx="807335" cy="713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2DF0F4-D8F4-354B-DC36-F63141643EB8}"/>
              </a:ext>
            </a:extLst>
          </p:cNvPr>
          <p:cNvCxnSpPr>
            <a:cxnSpLocks/>
          </p:cNvCxnSpPr>
          <p:nvPr/>
        </p:nvCxnSpPr>
        <p:spPr>
          <a:xfrm>
            <a:off x="8296155" y="5116010"/>
            <a:ext cx="0" cy="10425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BCE11B-E0BD-34A5-6D16-51DFEE3E7307}"/>
              </a:ext>
            </a:extLst>
          </p:cNvPr>
          <p:cNvSpPr txBox="1"/>
          <p:nvPr/>
        </p:nvSpPr>
        <p:spPr>
          <a:xfrm>
            <a:off x="4973374" y="5650110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Arina Telles @ Lake Louise 2023</a:t>
            </a:r>
          </a:p>
        </p:txBody>
      </p:sp>
    </p:spTree>
    <p:extLst>
      <p:ext uri="{BB962C8B-B14F-4D97-AF65-F5344CB8AC3E}">
        <p14:creationId xmlns:p14="http://schemas.microsoft.com/office/powerpoint/2010/main" val="3507234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2391-B0F0-61DC-2AF1-49A6CB92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Project 8 challenges and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71A8E-EEB8-AB86-6DBF-C2CCBFD0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C0D47-A8EE-1E9B-B721-7BFA4FFF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700536"/>
            <a:ext cx="8410575" cy="4467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257400-D933-803F-5615-CD34915C4973}"/>
              </a:ext>
            </a:extLst>
          </p:cNvPr>
          <p:cNvSpPr txBox="1"/>
          <p:nvPr/>
        </p:nvSpPr>
        <p:spPr>
          <a:xfrm>
            <a:off x="457200" y="6356350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Arina Telles @ Lake Louise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22957-71A0-3BBF-2A1E-8AD13A610D5C}"/>
              </a:ext>
            </a:extLst>
          </p:cNvPr>
          <p:cNvSpPr txBox="1"/>
          <p:nvPr/>
        </p:nvSpPr>
        <p:spPr>
          <a:xfrm>
            <a:off x="2790142" y="3429000"/>
            <a:ext cx="139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1 aW power!</a:t>
            </a:r>
          </a:p>
        </p:txBody>
      </p:sp>
    </p:spTree>
    <p:extLst>
      <p:ext uri="{BB962C8B-B14F-4D97-AF65-F5344CB8AC3E}">
        <p14:creationId xmlns:p14="http://schemas.microsoft.com/office/powerpoint/2010/main" val="3688630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F8F6-87A3-5507-55FE-FC251F35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Back to ptolemy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AED2C-6D8D-0DE5-6473-8981B53A3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BAE58-F22E-095C-6C6F-EEE89A8F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873F-BEF1-BA4D-9DDE-5B31F9B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" y="161911"/>
            <a:ext cx="7886700" cy="727598"/>
          </a:xfrm>
        </p:spPr>
        <p:txBody>
          <a:bodyPr/>
          <a:lstStyle/>
          <a:p>
            <a:pPr algn="ctr"/>
            <a:r>
              <a:rPr lang="en-US" dirty="0"/>
              <a:t>PTOLEMY Basic concept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99046-D776-5B96-732A-EAB29F640063}"/>
              </a:ext>
            </a:extLst>
          </p:cNvPr>
          <p:cNvSpPr txBox="1"/>
          <p:nvPr/>
        </p:nvSpPr>
        <p:spPr>
          <a:xfrm>
            <a:off x="5402209" y="141678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-4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67029-ABE1-61F2-71A7-DFAED78B0145}"/>
              </a:ext>
            </a:extLst>
          </p:cNvPr>
          <p:cNvSpPr txBox="1"/>
          <p:nvPr/>
        </p:nvSpPr>
        <p:spPr>
          <a:xfrm>
            <a:off x="7956121" y="147716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-2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FF957-A5D4-0DDF-DF38-998E6D2F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51C5E-AFD2-8B21-9270-6E8FE7F5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63416"/>
            <a:ext cx="8420100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/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74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CB84BA-6013-1193-D7A1-52F057D7911B}"/>
              </a:ext>
            </a:extLst>
          </p:cNvPr>
          <p:cNvSpPr txBox="1"/>
          <p:nvPr/>
        </p:nvSpPr>
        <p:spPr>
          <a:xfrm>
            <a:off x="3196718" y="5864631"/>
            <a:ext cx="27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~1 s: neutrinos decouple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Ptolemy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F39033-AD31-4FE8-83FF-036FEABC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 second after the Big Bang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86E3C-612E-56F8-6848-F28FABF1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E407B-5605-CEEC-3B88-811811E6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6704"/>
            <a:ext cx="7772400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644A3-92DB-6EFA-8E5C-53B615BC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PTOLEMY: Atomic T target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34ECE-A271-5BEE-0489-2FE6DD26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30</a:t>
            </a:fld>
            <a:endParaRPr lang="en-IT"/>
          </a:p>
        </p:txBody>
      </p:sp>
      <p:sp>
        <p:nvSpPr>
          <p:cNvPr id="270" name="PTOLEMY has to deal with large instrumented mass. Distribute atomic tritium on a solid state substrate (e.g. graphene)"/>
          <p:cNvSpPr txBox="1">
            <a:spLocks noGrp="1"/>
          </p:cNvSpPr>
          <p:nvPr>
            <p:ph type="body" idx="4294967295"/>
          </p:nvPr>
        </p:nvSpPr>
        <p:spPr>
          <a:xfrm>
            <a:off x="0" y="1096963"/>
            <a:ext cx="8645525" cy="44767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18351" indent="-318351">
              <a:spcBef>
                <a:spcPts val="1758"/>
              </a:spcBef>
              <a:buClr>
                <a:srgbClr val="535353"/>
              </a:buClr>
              <a:defRPr sz="3400"/>
            </a:pPr>
            <a:r>
              <a:rPr sz="2800" dirty="0"/>
              <a:t>PTOLEMY has to deal with </a:t>
            </a:r>
            <a:r>
              <a:rPr sz="2800" dirty="0">
                <a:solidFill>
                  <a:srgbClr val="B92423"/>
                </a:solidFill>
              </a:rPr>
              <a:t>large instrumented mass. </a:t>
            </a:r>
            <a:r>
              <a:rPr sz="2800" dirty="0"/>
              <a:t>Distribute atomic tritium on a </a:t>
            </a:r>
            <a:r>
              <a:rPr sz="2800" dirty="0">
                <a:solidFill>
                  <a:srgbClr val="2B85DF"/>
                </a:solidFill>
              </a:rPr>
              <a:t>solid state substrate</a:t>
            </a:r>
            <a:r>
              <a:rPr sz="2800" dirty="0"/>
              <a:t> (e.g. graphene)</a:t>
            </a:r>
          </a:p>
        </p:txBody>
      </p:sp>
      <p:pic>
        <p:nvPicPr>
          <p:cNvPr id="271" name="Rectangle Rectangle" descr="Rectangle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5" y="2729695"/>
            <a:ext cx="4781995" cy="3665753"/>
          </a:xfrm>
          <a:prstGeom prst="rect">
            <a:avLst/>
          </a:prstGeom>
        </p:spPr>
      </p:pic>
      <p:pic>
        <p:nvPicPr>
          <p:cNvPr id="273" name="Screen Shot 2022-05-17 at 4.13.56 PM.png" descr="Screen Shot 2022-05-17 at 4.13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5" y="3043677"/>
            <a:ext cx="4112127" cy="30377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9997A-D31F-B7FA-07E7-7F759AAF64AD}"/>
              </a:ext>
            </a:extLst>
          </p:cNvPr>
          <p:cNvSpPr txBox="1"/>
          <p:nvPr/>
        </p:nvSpPr>
        <p:spPr>
          <a:xfrm>
            <a:off x="5541649" y="2179208"/>
            <a:ext cx="2099229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/>
              <a:t>Other solution are under study</a:t>
            </a:r>
            <a:endParaRPr lang="en-US" sz="1266" dirty="0">
              <a:solidFill>
                <a:srgbClr val="535353"/>
              </a:solidFill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6DAC6-4CF2-3726-ABA2-7542FF78DE07}"/>
              </a:ext>
            </a:extLst>
          </p:cNvPr>
          <p:cNvSpPr txBox="1"/>
          <p:nvPr/>
        </p:nvSpPr>
        <p:spPr>
          <a:xfrm>
            <a:off x="6019339" y="6566692"/>
            <a:ext cx="3013647" cy="202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844">
                <a:solidFill>
                  <a:srgbClr val="535353"/>
                </a:solidFill>
                <a:latin typeface="Helvetica" pitchFamily="2" charset="0"/>
                <a:sym typeface="Gill Sans Light"/>
              </a:rPr>
              <a:t>Marcello </a:t>
            </a:r>
            <a:r>
              <a:rPr lang="en-US" sz="844">
                <a:latin typeface="Helvetica" pitchFamily="2" charset="0"/>
              </a:rPr>
              <a:t>M</a:t>
            </a:r>
            <a:r>
              <a:rPr lang="en-US" sz="844">
                <a:solidFill>
                  <a:srgbClr val="535353"/>
                </a:solidFill>
                <a:latin typeface="Helvetica" pitchFamily="2" charset="0"/>
                <a:sym typeface="Gill Sans Light"/>
              </a:rPr>
              <a:t>essina INFN-LNGS, LHC Days 2024 in Split, Hvar</a:t>
            </a:r>
          </a:p>
        </p:txBody>
      </p:sp>
      <p:pic>
        <p:nvPicPr>
          <p:cNvPr id="11" name="Screen Shot 2022-05-18 at 9.48.13 PM.png" descr="Screen Shot 2022-05-18 at 9.48.13 PM.png">
            <a:extLst>
              <a:ext uri="{FF2B5EF4-FFF2-40B4-BE49-F238E27FC236}">
                <a16:creationId xmlns:a16="http://schemas.microsoft.com/office/drawing/2014/main" id="{FA0D14DC-584E-4C06-BFA6-76E5A2C5EE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489"/>
          <a:stretch>
            <a:fillRect/>
          </a:stretch>
        </p:blipFill>
        <p:spPr>
          <a:xfrm>
            <a:off x="4612517" y="2289840"/>
            <a:ext cx="2848101" cy="1899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unknown.jpg" descr="unknown.jpg">
            <a:extLst>
              <a:ext uri="{FF2B5EF4-FFF2-40B4-BE49-F238E27FC236}">
                <a16:creationId xmlns:a16="http://schemas.microsoft.com/office/drawing/2014/main" id="{333A8062-42B5-1CB1-3310-FF3B4E2A7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572" y="4490065"/>
            <a:ext cx="2248664" cy="20451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D618E-1DEF-237E-D4B1-1FED58A4A28D}"/>
              </a:ext>
            </a:extLst>
          </p:cNvPr>
          <p:cNvSpPr txBox="1"/>
          <p:nvPr/>
        </p:nvSpPr>
        <p:spPr>
          <a:xfrm>
            <a:off x="4873623" y="2574588"/>
            <a:ext cx="1075616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547" b="1" dirty="0">
                <a:solidFill>
                  <a:srgbClr val="53535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  <a:sym typeface="Gill Sans Light"/>
              </a:rPr>
              <a:t>Nano tubes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7771C-8122-056E-7C80-F14E98B67B62}"/>
              </a:ext>
            </a:extLst>
          </p:cNvPr>
          <p:cNvSpPr txBox="1"/>
          <p:nvPr/>
        </p:nvSpPr>
        <p:spPr>
          <a:xfrm rot="5400000">
            <a:off x="8148687" y="5172520"/>
            <a:ext cx="879281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547" b="1" dirty="0">
                <a:solidFill>
                  <a:srgbClr val="53535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  <a:sym typeface="Gill Sans Light"/>
              </a:rPr>
              <a:t>Fullerene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4FE1-ED38-FD45-EB2F-BEA7E931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Loading chamber</a:t>
            </a:r>
            <a:endParaRPr lang="en-NL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AF65C-ADCE-BE77-B8D2-2B9F436D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EBAAD-C373-D59D-3562-45859E1F0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230"/>
            <a:ext cx="6334300" cy="4299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80D04-576F-3940-AF3E-4A0FB13A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400550"/>
            <a:ext cx="3282950" cy="2457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BF321-B447-855E-C3B6-2998155B6423}"/>
              </a:ext>
            </a:extLst>
          </p:cNvPr>
          <p:cNvSpPr txBox="1"/>
          <p:nvPr/>
        </p:nvSpPr>
        <p:spPr>
          <a:xfrm>
            <a:off x="6334300" y="1279230"/>
            <a:ext cx="2809700" cy="137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just" defTabSz="410751" hangingPunct="0"/>
            <a:r>
              <a:rPr lang="en-US" sz="1406" dirty="0">
                <a:solidFill>
                  <a:srgbClr val="535353"/>
                </a:solidFill>
                <a:latin typeface="Helvetica" pitchFamily="2" charset="0"/>
                <a:sym typeface="Gill Sans Light"/>
              </a:rPr>
              <a:t>T loading chamber designed and built in Rome i</a:t>
            </a:r>
            <a:r>
              <a:rPr lang="en-US" sz="1406" dirty="0">
                <a:latin typeface="Helvetica" pitchFamily="2" charset="0"/>
              </a:rPr>
              <a:t>n the framework of the PTOLEMY R&amp;D. </a:t>
            </a:r>
            <a:r>
              <a:rPr lang="en-US" sz="1406" dirty="0">
                <a:solidFill>
                  <a:srgbClr val="535353"/>
                </a:solidFill>
                <a:latin typeface="Helvetica" pitchFamily="2" charset="0"/>
                <a:sym typeface="Gill Sans Light"/>
              </a:rPr>
              <a:t>Loading technique tested up to 90 % loading efficiency measured with H and 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726C-FD8E-1696-3201-0BA10327D6E5}"/>
              </a:ext>
            </a:extLst>
          </p:cNvPr>
          <p:cNvSpPr txBox="1"/>
          <p:nvPr/>
        </p:nvSpPr>
        <p:spPr>
          <a:xfrm>
            <a:off x="0" y="5578769"/>
            <a:ext cx="5861050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1 MG </a:t>
            </a:r>
            <a:r>
              <a:rPr lang="en-GB" sz="1200" dirty="0" err="1">
                <a:solidFill>
                  <a:srgbClr val="050505"/>
                </a:solidFill>
                <a:effectLst/>
                <a:latin typeface="Helvetica" pitchFamily="2" charset="0"/>
              </a:rPr>
              <a:t>Betti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 et al, </a:t>
            </a:r>
            <a:r>
              <a:rPr lang="en-GB" sz="1200" dirty="0">
                <a:solidFill>
                  <a:srgbClr val="1F1F1F"/>
                </a:solidFill>
                <a:effectLst/>
                <a:latin typeface="Helvetica" pitchFamily="2" charset="0"/>
              </a:rPr>
              <a:t>Dielectric response and excitations of hydrogenated free-standing graphene, 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Carbon Trends</a:t>
            </a:r>
            <a:r>
              <a:rPr lang="en-GB" sz="1200" dirty="0">
                <a:solidFill>
                  <a:srgbClr val="1F1F1F"/>
                </a:solidFill>
                <a:effectLst/>
                <a:latin typeface="Helvetica" pitchFamily="2" charset="0"/>
              </a:rPr>
              <a:t>, September 2023, 100274;</a:t>
            </a:r>
          </a:p>
          <a:p>
            <a:pPr algn="just"/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2 MG </a:t>
            </a:r>
            <a:r>
              <a:rPr lang="en-GB" sz="1200" dirty="0" err="1">
                <a:solidFill>
                  <a:srgbClr val="050505"/>
                </a:solidFill>
                <a:effectLst/>
                <a:latin typeface="Helvetica" pitchFamily="2" charset="0"/>
              </a:rPr>
              <a:t>Betti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 et al, Homogeneous Spatial Distribution of Deuterium Chemisorbed </a:t>
            </a:r>
            <a:r>
              <a:rPr lang="en-GB" sz="1200" dirty="0">
                <a:solidFill>
                  <a:srgbClr val="050505"/>
                </a:solidFill>
                <a:latin typeface="Helvetica" pitchFamily="2" charset="0"/>
              </a:rPr>
              <a:t> 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on Free-Standing Graphene,  </a:t>
            </a:r>
            <a:r>
              <a:rPr lang="en-GB" sz="1200" dirty="0">
                <a:solidFill>
                  <a:srgbClr val="222222"/>
                </a:solidFill>
                <a:effectLst/>
                <a:latin typeface="Helvetica" pitchFamily="2" charset="0"/>
              </a:rPr>
              <a:t>Nanomaterials 2022, 12(15), 2613;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EC4D5-ACEE-39E1-6757-4A606200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130" y="2709545"/>
            <a:ext cx="260604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1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B6EB2-098B-1D4E-83E1-D23025EF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1200912"/>
            <a:ext cx="7542784" cy="5657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1EA47-88A2-09EF-BAA9-2E85195F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Heisenberg effect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D56F0F0-F180-8545-8C75-17F4A846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86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FF38-83C3-E85B-A8CC-548CFC4C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Zero point motion and binding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9048C-6469-53B7-8B6E-9D4A064F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E1A34-5991-DD16-322A-B69EA53A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9238"/>
            <a:ext cx="7772400" cy="500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0D65D-5F78-2AA4-25B8-294BCD34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82" y="1244323"/>
            <a:ext cx="2667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9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9A41-A8FA-BF8F-E7AF-6745EFD4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 tool for mass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B3AE35-D2D7-85E4-552C-BF59B23F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6F3F2-F0DF-B620-B5AD-1B76EACA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9900"/>
            <a:ext cx="6677025" cy="4981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C057F-8188-93D1-FBC6-A4B36F2E9EA4}"/>
              </a:ext>
            </a:extLst>
          </p:cNvPr>
          <p:cNvSpPr txBox="1"/>
          <p:nvPr/>
        </p:nvSpPr>
        <p:spPr>
          <a:xfrm>
            <a:off x="7269979" y="5380639"/>
            <a:ext cx="173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A.Casale,Princeton 2023</a:t>
            </a:r>
          </a:p>
        </p:txBody>
      </p:sp>
    </p:spTree>
    <p:extLst>
      <p:ext uri="{BB962C8B-B14F-4D97-AF65-F5344CB8AC3E}">
        <p14:creationId xmlns:p14="http://schemas.microsoft.com/office/powerpoint/2010/main" val="212256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nde Ballenbak set incl 200 ballen 90x30cm - Donker Grijs | Ballenbakje.nl Geel | Rood | Donker groen | Oranje | Blauw">
            <a:extLst>
              <a:ext uri="{FF2B5EF4-FFF2-40B4-BE49-F238E27FC236}">
                <a16:creationId xmlns:a16="http://schemas.microsoft.com/office/drawing/2014/main" id="{7C3F39EA-BD34-B572-EEA4-B00AA55C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79" y="4586831"/>
            <a:ext cx="1803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925D8-EC99-8405-D489-5DE9F59E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Alternative substrates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1C550-EC51-BBE0-7279-98188232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211505"/>
            <a:ext cx="7094220" cy="215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E44B8-7426-1EAE-AE96-BE9A63F9F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3558540"/>
            <a:ext cx="3444240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0EAC2-D8FE-A083-766E-DFFC95DA4BA0}"/>
              </a:ext>
            </a:extLst>
          </p:cNvPr>
          <p:cNvSpPr txBox="1"/>
          <p:nvPr/>
        </p:nvSpPr>
        <p:spPr>
          <a:xfrm>
            <a:off x="312298" y="3470008"/>
            <a:ext cx="352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Concave substrate: flatter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Carbon nanotubes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dirty="0"/>
              <a:t>X and Y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NL" dirty="0"/>
              <a:t>ecombination in the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Fullerenes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7E385-43E8-F178-E860-92825F520D75}"/>
              </a:ext>
            </a:extLst>
          </p:cNvPr>
          <p:cNvSpPr txBox="1"/>
          <p:nvPr/>
        </p:nvSpPr>
        <p:spPr>
          <a:xfrm>
            <a:off x="3994258" y="6553200"/>
            <a:ext cx="203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V. Tozzini (I. Nanoscienze)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E9EA1C-7400-04C1-D680-B84A85C1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694C-8E19-6151-6C11-5DDEE1B5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EM filter: KATRIN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318EF-A89E-301C-1A4B-15D2B329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805AD-A6AD-F284-7A6F-113F2D7C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360805"/>
            <a:ext cx="861822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49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9A7D-DEFE-DC96-1404-1ECC0B29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 concept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BCB321D-5743-1C01-BAEF-BB3C5AC32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1" r="1586" b="36749"/>
          <a:stretch/>
        </p:blipFill>
        <p:spPr bwMode="auto">
          <a:xfrm>
            <a:off x="42515" y="1140288"/>
            <a:ext cx="9058970" cy="20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E278C-82C8-E987-B9A0-46F2395B7A2B}"/>
              </a:ext>
            </a:extLst>
          </p:cNvPr>
          <p:cNvCxnSpPr>
            <a:cxnSpLocks/>
          </p:cNvCxnSpPr>
          <p:nvPr/>
        </p:nvCxnSpPr>
        <p:spPr>
          <a:xfrm flipV="1">
            <a:off x="510800" y="1631644"/>
            <a:ext cx="0" cy="1185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D1A6FB-ACFA-4022-B9A7-A46B94FC019A}"/>
              </a:ext>
            </a:extLst>
          </p:cNvPr>
          <p:cNvCxnSpPr/>
          <p:nvPr/>
        </p:nvCxnSpPr>
        <p:spPr>
          <a:xfrm>
            <a:off x="510800" y="2816977"/>
            <a:ext cx="141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334B14A-94CD-B66A-093E-68F03F81A5EF}"/>
              </a:ext>
            </a:extLst>
          </p:cNvPr>
          <p:cNvSpPr/>
          <p:nvPr/>
        </p:nvSpPr>
        <p:spPr>
          <a:xfrm>
            <a:off x="1179705" y="2198606"/>
            <a:ext cx="151099" cy="155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E6BD2-2CC4-B0E8-ECEA-670B8F530B5E}"/>
              </a:ext>
            </a:extLst>
          </p:cNvPr>
          <p:cNvSpPr txBox="1"/>
          <p:nvPr/>
        </p:nvSpPr>
        <p:spPr>
          <a:xfrm>
            <a:off x="905735" y="20870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C35A-4083-742E-74E6-153AF2D06306}"/>
              </a:ext>
            </a:extLst>
          </p:cNvPr>
          <p:cNvSpPr txBox="1"/>
          <p:nvPr/>
        </p:nvSpPr>
        <p:spPr>
          <a:xfrm>
            <a:off x="1105213" y="2091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CBB84-9E35-055A-94B4-B39E46719E1C}"/>
              </a:ext>
            </a:extLst>
          </p:cNvPr>
          <p:cNvSpPr txBox="1"/>
          <p:nvPr/>
        </p:nvSpPr>
        <p:spPr>
          <a:xfrm>
            <a:off x="210718" y="19069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48E4E-6617-F2FF-9762-47DEC66DC299}"/>
              </a:ext>
            </a:extLst>
          </p:cNvPr>
          <p:cNvSpPr txBox="1"/>
          <p:nvPr/>
        </p:nvSpPr>
        <p:spPr>
          <a:xfrm>
            <a:off x="1539699" y="2815566"/>
            <a:ext cx="25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3272AC8-624E-FCAC-4157-BF190A58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0" r="1586" b="-1"/>
          <a:stretch/>
        </p:blipFill>
        <p:spPr bwMode="auto">
          <a:xfrm>
            <a:off x="42515" y="3115771"/>
            <a:ext cx="9058970" cy="203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663F8-21DA-3734-F4AA-2213445E0701}"/>
              </a:ext>
            </a:extLst>
          </p:cNvPr>
          <p:cNvGrpSpPr/>
          <p:nvPr/>
        </p:nvGrpSpPr>
        <p:grpSpPr>
          <a:xfrm>
            <a:off x="73163" y="5226356"/>
            <a:ext cx="5172903" cy="1579431"/>
            <a:chOff x="1232683" y="5325004"/>
            <a:chExt cx="5172903" cy="1579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2E31DE-CD05-36BC-9475-1C70DD12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542" y="5325004"/>
              <a:ext cx="5144044" cy="75724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051C4-58B3-DC5F-FA87-A9A7C18C85F6}"/>
                </a:ext>
              </a:extLst>
            </p:cNvPr>
            <p:cNvGrpSpPr/>
            <p:nvPr/>
          </p:nvGrpSpPr>
          <p:grpSpPr>
            <a:xfrm>
              <a:off x="1232683" y="6223063"/>
              <a:ext cx="5172903" cy="681372"/>
              <a:chOff x="264376" y="7151460"/>
              <a:chExt cx="6091215" cy="8042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AA7817-3F2B-D418-AA63-E65793BF8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376" y="7151460"/>
                <a:ext cx="3993418" cy="80423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1E3A532-69C1-3419-80C1-B5EA3D4DD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0861" y="7151460"/>
                <a:ext cx="2114730" cy="80419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/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yields</m:t>
                          </m:r>
                        </m:e>
                      </m:groupChr>
                      <m:r>
                        <a:rPr lang="en-US" sz="2000" i="1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blipFill>
                <a:blip r:embed="rId6"/>
                <a:stretch>
                  <a:fillRect l="-660" r="-990"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B58D94-C9EF-555B-990A-CC2EC72776BB}"/>
              </a:ext>
            </a:extLst>
          </p:cNvPr>
          <p:cNvSpPr txBox="1"/>
          <p:nvPr/>
        </p:nvSpPr>
        <p:spPr>
          <a:xfrm>
            <a:off x="5461686" y="5226356"/>
            <a:ext cx="31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>
                <a:solidFill>
                  <a:srgbClr val="0070C0"/>
                </a:solidFill>
              </a:rPr>
              <a:t>Enforce zero drift in y (rotate 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431C90-8F79-6CA5-6B7B-C0A47176A824}"/>
              </a:ext>
            </a:extLst>
          </p:cNvPr>
          <p:cNvSpPr txBox="1"/>
          <p:nvPr/>
        </p:nvSpPr>
        <p:spPr>
          <a:xfrm>
            <a:off x="6811013" y="6481784"/>
            <a:ext cx="223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A.P Colijn, (PATRAS2019)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EA80C7A-E89B-B6E8-58C5-7B6E116D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6EDE-91E3-5A56-CCBB-2CCCBEFA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D80AF-44C1-D799-3C19-13AF93B5C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5" y="1297460"/>
            <a:ext cx="3822700" cy="162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7093D-D6F5-4821-AA79-8E85A854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75" y="2487880"/>
            <a:ext cx="273050" cy="27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3F366-0729-ECAF-314F-6A8AD8C7DDB4}"/>
              </a:ext>
            </a:extLst>
          </p:cNvPr>
          <p:cNvSpPr txBox="1"/>
          <p:nvPr/>
        </p:nvSpPr>
        <p:spPr>
          <a:xfrm>
            <a:off x="5276092" y="1599621"/>
            <a:ext cx="3177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070C0"/>
                </a:solidFill>
              </a:rPr>
              <a:t>Simulations with KASSIOPEIA</a:t>
            </a:r>
          </a:p>
          <a:p>
            <a:r>
              <a:rPr lang="en-GB" sz="1600" dirty="0">
                <a:solidFill>
                  <a:srgbClr val="0070C0"/>
                </a:solidFill>
              </a:rPr>
              <a:t>c</a:t>
            </a:r>
            <a:r>
              <a:rPr lang="en-NL" sz="1600" dirty="0">
                <a:solidFill>
                  <a:srgbClr val="0070C0"/>
                </a:solidFill>
              </a:rPr>
              <a:t>ode (KATRIN) and Lorentz4</a:t>
            </a:r>
          </a:p>
          <a:p>
            <a:r>
              <a:rPr lang="en-US" sz="1600" dirty="0">
                <a:solidFill>
                  <a:srgbClr val="0070C0"/>
                </a:solidFill>
              </a:rPr>
              <a:t>(N. Rossi, M. Messina, LNGS)</a:t>
            </a:r>
          </a:p>
          <a:p>
            <a:r>
              <a:rPr lang="en-US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https://github.com/gkrossi/lorentz4</a:t>
            </a:r>
            <a:endParaRPr lang="en-US" sz="1600" dirty="0">
              <a:solidFill>
                <a:srgbClr val="0070C0"/>
              </a:solidFill>
            </a:endParaRPr>
          </a:p>
          <a:p>
            <a:endParaRPr lang="en-NL" sz="1600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24FCE-CD54-E2B5-B8E3-7A849B46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82CB3-D827-A233-412B-7ED162A98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5" y="3227673"/>
            <a:ext cx="7772400" cy="1165412"/>
          </a:xfrm>
          <a:prstGeom prst="rect">
            <a:avLst/>
          </a:prstGeom>
        </p:spPr>
      </p:pic>
      <p:pic>
        <p:nvPicPr>
          <p:cNvPr id="9" name="Immagine 7" descr="Immagine che contiene schermata, linea, Elementi grafici, diagramma&#10;&#10;Descrizione generata automaticamente">
            <a:extLst>
              <a:ext uri="{FF2B5EF4-FFF2-40B4-BE49-F238E27FC236}">
                <a16:creationId xmlns:a16="http://schemas.microsoft.com/office/drawing/2014/main" id="{D240357F-03E1-4BBA-2781-C085F783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7" y="4595110"/>
            <a:ext cx="7038975" cy="203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FD06E3-142C-61EF-277E-8F5BEFACEBF7}"/>
              </a:ext>
            </a:extLst>
          </p:cNvPr>
          <p:cNvSpPr txBox="1"/>
          <p:nvPr/>
        </p:nvSpPr>
        <p:spPr>
          <a:xfrm rot="5400000">
            <a:off x="7149747" y="5390767"/>
            <a:ext cx="1926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Microcalorimeter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CD87A-EC75-D277-16A2-93FA798D71BF}"/>
              </a:ext>
            </a:extLst>
          </p:cNvPr>
          <p:cNvSpPr txBox="1"/>
          <p:nvPr/>
        </p:nvSpPr>
        <p:spPr>
          <a:xfrm>
            <a:off x="5213452" y="4625846"/>
            <a:ext cx="26794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FOCUSING </a:t>
            </a:r>
            <a:r>
              <a:rPr lang="en-US" sz="1600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with </a:t>
            </a:r>
            <a:r>
              <a:rPr lang="en-US" sz="1600" dirty="0" err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Einzel</a:t>
            </a:r>
            <a:r>
              <a:rPr lang="en-US" sz="1600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lens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ill Sans" panose="020B0502020104020203" pitchFamily="34" charset="-79"/>
              <a:cs typeface="Gill Sans" panose="020B0502020104020203" pitchFamily="34" charset="-79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26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A7ED-2B96-0945-B136-A181F63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Performance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34784020-EFDC-7840-AE73-6DC94A9C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39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654D3-501F-3F40-8ED4-0DFBF977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03" y="2261711"/>
            <a:ext cx="81534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34B62-2249-4646-8A4C-D267F9690FC2}"/>
              </a:ext>
            </a:extLst>
          </p:cNvPr>
          <p:cNvSpPr txBox="1"/>
          <p:nvPr/>
        </p:nvSpPr>
        <p:spPr>
          <a:xfrm>
            <a:off x="3449823" y="5798146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https://arxiv.org/abs/2108.10388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D269A-6395-764A-B8E7-C76551BC8DD6}"/>
              </a:ext>
            </a:extLst>
          </p:cNvPr>
          <p:cNvSpPr txBox="1"/>
          <p:nvPr/>
        </p:nvSpPr>
        <p:spPr>
          <a:xfrm>
            <a:off x="1415192" y="5798146"/>
            <a:ext cx="644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PTOLEMY Collaboration, </a:t>
            </a:r>
          </a:p>
          <a:p>
            <a:r>
              <a:rPr lang="en-US" sz="1600" dirty="0"/>
              <a:t>“Implementation and Optimization of the PTOLEMY Electromagnetic Filter”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F6EEA-3C0F-6A48-BF1E-7C2DBBEFAB54}"/>
              </a:ext>
            </a:extLst>
          </p:cNvPr>
          <p:cNvSpPr txBox="1"/>
          <p:nvPr/>
        </p:nvSpPr>
        <p:spPr>
          <a:xfrm>
            <a:off x="1959562" y="1243489"/>
            <a:ext cx="4310475" cy="9477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53" b="1" dirty="0"/>
              <a:t>Improves as B</a:t>
            </a:r>
            <a:r>
              <a:rPr lang="en-US" sz="1853" b="1" baseline="30000" dirty="0"/>
              <a:t>2</a:t>
            </a:r>
            <a:r>
              <a:rPr lang="en-US" sz="1853" b="1" dirty="0"/>
              <a:t> for a fixed filter dimension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FFC000"/>
                </a:solidFill>
              </a:rPr>
              <a:t>18.6 </a:t>
            </a:r>
            <a:r>
              <a:rPr lang="en-US" sz="1853" b="1" dirty="0" err="1">
                <a:solidFill>
                  <a:srgbClr val="FFC000"/>
                </a:solidFill>
              </a:rPr>
              <a:t>keV</a:t>
            </a:r>
            <a:r>
              <a:rPr lang="en-US" sz="1853" b="1" dirty="0">
                <a:solidFill>
                  <a:srgbClr val="FFC000"/>
                </a:solidFill>
              </a:rPr>
              <a:t> @ 1T </a:t>
            </a:r>
            <a:r>
              <a:rPr lang="en-US" sz="1853" b="1" dirty="0">
                <a:solidFill>
                  <a:srgbClr val="FFC000"/>
                </a:solidFill>
                <a:sym typeface="Wingdings" pitchFamily="2" charset="2"/>
              </a:rPr>
              <a:t> ~10eV (in 0.4m)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0000FF"/>
                </a:solidFill>
              </a:rPr>
              <a:t>18.6 </a:t>
            </a:r>
            <a:r>
              <a:rPr lang="en-US" sz="1853" b="1" dirty="0" err="1">
                <a:solidFill>
                  <a:srgbClr val="0000FF"/>
                </a:solidFill>
              </a:rPr>
              <a:t>keV</a:t>
            </a:r>
            <a:r>
              <a:rPr lang="en-US" sz="1853" b="1" dirty="0">
                <a:solidFill>
                  <a:srgbClr val="0000FF"/>
                </a:solidFill>
              </a:rPr>
              <a:t> @ 3T </a:t>
            </a:r>
            <a:r>
              <a:rPr lang="en-US" sz="1853" b="1" dirty="0">
                <a:solidFill>
                  <a:srgbClr val="0000FF"/>
                </a:solidFill>
                <a:sym typeface="Wingdings" pitchFamily="2" charset="2"/>
              </a:rPr>
              <a:t>   ~1eV (in 0.6m)</a:t>
            </a:r>
            <a:endParaRPr lang="en-US" sz="1853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1C41E-F97C-EF46-BE4F-2DCF9BE81BBC}"/>
              </a:ext>
            </a:extLst>
          </p:cNvPr>
          <p:cNvSpPr txBox="1"/>
          <p:nvPr/>
        </p:nvSpPr>
        <p:spPr bwMode="auto">
          <a:xfrm>
            <a:off x="1415192" y="6382921"/>
            <a:ext cx="5949386" cy="3385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https://iopscience.iop.org/article/10.1088/1748-0221/17/05/P05021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881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C5C1-D714-F34C-A11A-F1468CA5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4" y="134580"/>
            <a:ext cx="7886700" cy="994172"/>
          </a:xfrm>
        </p:spPr>
        <p:txBody>
          <a:bodyPr/>
          <a:lstStyle/>
          <a:p>
            <a:r>
              <a:rPr lang="en-US" dirty="0"/>
              <a:t>Neutrinos sources across the Cosmos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0AB11-FBD1-E54D-B12F-2B4DB1A27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4" y="1419542"/>
            <a:ext cx="7334250" cy="49784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1329C2E1-F385-3347-874A-48F7B2D0F1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US" smtClean="0"/>
              <a:pPr>
                <a:defRPr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315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E318B-54C3-14D3-478D-24B85833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81" r="50414"/>
          <a:stretch/>
        </p:blipFill>
        <p:spPr>
          <a:xfrm rot="5400000">
            <a:off x="4659805" y="2126613"/>
            <a:ext cx="4999672" cy="352885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F3BE2-912C-8540-9C5A-6AFBB931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2" y="1857381"/>
            <a:ext cx="4032448" cy="30243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941A1F-067C-D04C-A989-15D609F2A548}"/>
              </a:ext>
            </a:extLst>
          </p:cNvPr>
          <p:cNvCxnSpPr>
            <a:cxnSpLocks/>
          </p:cNvCxnSpPr>
          <p:nvPr/>
        </p:nvCxnSpPr>
        <p:spPr>
          <a:xfrm flipV="1">
            <a:off x="3748789" y="4813021"/>
            <a:ext cx="3478025" cy="281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901968-4ADD-BA46-B5FD-7E8F1B84B589}"/>
              </a:ext>
            </a:extLst>
          </p:cNvPr>
          <p:cNvSpPr txBox="1"/>
          <p:nvPr/>
        </p:nvSpPr>
        <p:spPr>
          <a:xfrm>
            <a:off x="4013018" y="5170852"/>
            <a:ext cx="17851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Zero field (location for </a:t>
            </a:r>
          </a:p>
          <a:p>
            <a:r>
              <a:rPr lang="en-US" sz="1350" dirty="0"/>
              <a:t>TES microcalorimeter)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15A16-4402-5147-B5FC-D8099CA91D03}"/>
              </a:ext>
            </a:extLst>
          </p:cNvPr>
          <p:cNvSpPr txBox="1"/>
          <p:nvPr/>
        </p:nvSpPr>
        <p:spPr>
          <a:xfrm>
            <a:off x="4109593" y="1229487"/>
            <a:ext cx="1437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Wonyong</a:t>
            </a:r>
            <a:r>
              <a:rPr lang="en-US" sz="1350" dirty="0"/>
              <a:t> Chung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3F43-9549-984A-8781-F2599EF45E6F}"/>
              </a:ext>
            </a:extLst>
          </p:cNvPr>
          <p:cNvSpPr txBox="1"/>
          <p:nvPr/>
        </p:nvSpPr>
        <p:spPr>
          <a:xfrm>
            <a:off x="2073080" y="1219771"/>
            <a:ext cx="1052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Andi Tan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ACCE38-1993-5B4F-A222-8BA1BFE40850}"/>
              </a:ext>
            </a:extLst>
          </p:cNvPr>
          <p:cNvCxnSpPr>
            <a:cxnSpLocks/>
          </p:cNvCxnSpPr>
          <p:nvPr/>
        </p:nvCxnSpPr>
        <p:spPr>
          <a:xfrm flipH="1" flipV="1">
            <a:off x="1929714" y="4813858"/>
            <a:ext cx="1779879" cy="280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5E7E92-165F-5145-BCD0-5748A11CD3CD}"/>
              </a:ext>
            </a:extLst>
          </p:cNvPr>
          <p:cNvSpPr txBox="1"/>
          <p:nvPr/>
        </p:nvSpPr>
        <p:spPr bwMode="auto">
          <a:xfrm>
            <a:off x="495661" y="1391206"/>
            <a:ext cx="1356782" cy="5078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PTOLEMY</a:t>
            </a:r>
          </a:p>
          <a:p>
            <a:r>
              <a:rPr lang="en-US" sz="1350" dirty="0" err="1"/>
              <a:t>filter@Princeton</a:t>
            </a: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EA1BD-8D9F-F3AE-1A2A-5729302F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Demonstrator Magnet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D28191-2E5B-A64F-94FC-91DD4F28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9A841-5C41-B1D2-D70D-D2503B057549}"/>
              </a:ext>
            </a:extLst>
          </p:cNvPr>
          <p:cNvSpPr txBox="1"/>
          <p:nvPr/>
        </p:nvSpPr>
        <p:spPr>
          <a:xfrm>
            <a:off x="4091324" y="2464867"/>
            <a:ext cx="13902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 pickup region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Filter region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0B84FC-6F5E-EAC9-042F-064C42F8C5EC}"/>
              </a:ext>
            </a:extLst>
          </p:cNvPr>
          <p:cNvCxnSpPr>
            <a:cxnSpLocks/>
          </p:cNvCxnSpPr>
          <p:nvPr/>
        </p:nvCxnSpPr>
        <p:spPr>
          <a:xfrm flipV="1">
            <a:off x="5187811" y="2104683"/>
            <a:ext cx="1999928" cy="4312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7B5A9D-15D0-21F8-7263-97857727D5B9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786450" y="3634418"/>
            <a:ext cx="2440364" cy="2044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73F0BA-41E0-39D0-776B-F970403E4B57}"/>
              </a:ext>
            </a:extLst>
          </p:cNvPr>
          <p:cNvCxnSpPr>
            <a:cxnSpLocks/>
          </p:cNvCxnSpPr>
          <p:nvPr/>
        </p:nvCxnSpPr>
        <p:spPr>
          <a:xfrm flipH="1">
            <a:off x="2051916" y="3645562"/>
            <a:ext cx="2538491" cy="38543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CDA32D-DBF8-5B26-17A7-A2823ED991BC}"/>
              </a:ext>
            </a:extLst>
          </p:cNvPr>
          <p:cNvCxnSpPr>
            <a:cxnSpLocks/>
          </p:cNvCxnSpPr>
          <p:nvPr/>
        </p:nvCxnSpPr>
        <p:spPr>
          <a:xfrm flipH="1">
            <a:off x="2038500" y="2736066"/>
            <a:ext cx="2607649" cy="44458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5AA3EF-E4C5-3344-A70B-BB42177BF7FF}"/>
              </a:ext>
            </a:extLst>
          </p:cNvPr>
          <p:cNvSpPr/>
          <p:nvPr/>
        </p:nvSpPr>
        <p:spPr>
          <a:xfrm>
            <a:off x="7159641" y="2718199"/>
            <a:ext cx="180000" cy="2056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9634A8-9592-B2BE-248E-AF54C49A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041" y="4776516"/>
            <a:ext cx="203200" cy="2032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2570AAA-7CCC-8C92-F430-D69F86F62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7" y="5209529"/>
            <a:ext cx="3992880" cy="1584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434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1B02BC-05E3-A64B-B7AA-22A9D9B1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922"/>
            <a:ext cx="5501640" cy="399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10109-F0A4-A247-BBF1-8E6164CD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03" y="1270027"/>
            <a:ext cx="3743397" cy="32390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24C076-CA70-E142-AC86-60BBA4E9035C}"/>
              </a:ext>
            </a:extLst>
          </p:cNvPr>
          <p:cNvSpPr txBox="1"/>
          <p:nvPr/>
        </p:nvSpPr>
        <p:spPr bwMode="auto">
          <a:xfrm>
            <a:off x="3784583" y="1256574"/>
            <a:ext cx="1616020" cy="30008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Andi Tan (Princeton)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75B0F-2FB7-AF31-1222-D9494388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pick-up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4103C9-8906-6A4F-9DD1-DE54BDE8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41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23635-5AB0-C999-54DF-A6BFAEDC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0" y="4636147"/>
            <a:ext cx="4692650" cy="1625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553C06-38E5-B929-5F75-9C2CA8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061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C40B2-05AE-1FC8-6613-F0DEBB7B579A}"/>
              </a:ext>
            </a:extLst>
          </p:cNvPr>
          <p:cNvSpPr txBox="1"/>
          <p:nvPr/>
        </p:nvSpPr>
        <p:spPr>
          <a:xfrm>
            <a:off x="937010" y="767563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inspired</a:t>
            </a:r>
          </a:p>
        </p:txBody>
      </p:sp>
      <p:pic>
        <p:nvPicPr>
          <p:cNvPr id="5" name="Immagine 8" descr="Immagine che contiene Carattere, testo, numero, linea&#10;&#10;Descrizione generata automaticamente">
            <a:extLst>
              <a:ext uri="{FF2B5EF4-FFF2-40B4-BE49-F238E27FC236}">
                <a16:creationId xmlns:a16="http://schemas.microsoft.com/office/drawing/2014/main" id="{FFAF0024-FB1E-EFA8-F266-FC8113777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9" y="5270354"/>
            <a:ext cx="4260441" cy="12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4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AFD2-2C7B-21FC-669D-3E3BE126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6A325-39EF-B26E-E82B-90CB7F60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4" name="Gruppo 35">
            <a:extLst>
              <a:ext uri="{FF2B5EF4-FFF2-40B4-BE49-F238E27FC236}">
                <a16:creationId xmlns:a16="http://schemas.microsoft.com/office/drawing/2014/main" id="{4548337D-AF88-B109-29AE-806123AB8924}"/>
              </a:ext>
            </a:extLst>
          </p:cNvPr>
          <p:cNvGrpSpPr/>
          <p:nvPr/>
        </p:nvGrpSpPr>
        <p:grpSpPr>
          <a:xfrm>
            <a:off x="235575" y="4415708"/>
            <a:ext cx="5338863" cy="1981851"/>
            <a:chOff x="106412" y="128264"/>
            <a:chExt cx="6593879" cy="7274905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EF341AE-BB8F-FBDE-2452-18E072F32FC3}"/>
                </a:ext>
              </a:extLst>
            </p:cNvPr>
            <p:cNvCxnSpPr/>
            <p:nvPr/>
          </p:nvCxnSpPr>
          <p:spPr>
            <a:xfrm flipV="1">
              <a:off x="679269" y="1619794"/>
              <a:ext cx="0" cy="445443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8E52573C-9D69-D8A9-EF13-E4B8D74BA5D7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1" y="5878286"/>
              <a:ext cx="606116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9">
              <a:extLst>
                <a:ext uri="{FF2B5EF4-FFF2-40B4-BE49-F238E27FC236}">
                  <a16:creationId xmlns:a16="http://schemas.microsoft.com/office/drawing/2014/main" id="{87BDFCB9-96C9-5AB3-79FA-686B4A2486E1}"/>
                </a:ext>
              </a:extLst>
            </p:cNvPr>
            <p:cNvSpPr txBox="1"/>
            <p:nvPr/>
          </p:nvSpPr>
          <p:spPr>
            <a:xfrm>
              <a:off x="106412" y="1510826"/>
              <a:ext cx="442228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P</a:t>
              </a:r>
            </a:p>
          </p:txBody>
        </p:sp>
        <p:sp>
          <p:nvSpPr>
            <p:cNvPr id="8" name="CasellaDiTesto 10">
              <a:extLst>
                <a:ext uri="{FF2B5EF4-FFF2-40B4-BE49-F238E27FC236}">
                  <a16:creationId xmlns:a16="http://schemas.microsoft.com/office/drawing/2014/main" id="{B5553FC0-CDEC-0804-F81C-FC4E1E6516CF}"/>
                </a:ext>
              </a:extLst>
            </p:cNvPr>
            <p:cNvSpPr txBox="1"/>
            <p:nvPr/>
          </p:nvSpPr>
          <p:spPr>
            <a:xfrm>
              <a:off x="6258063" y="5941039"/>
              <a:ext cx="442228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f</a:t>
              </a:r>
            </a:p>
          </p:txBody>
        </p:sp>
        <p:sp>
          <p:nvSpPr>
            <p:cNvPr id="9" name="Rettangolo 11">
              <a:extLst>
                <a:ext uri="{FF2B5EF4-FFF2-40B4-BE49-F238E27FC236}">
                  <a16:creationId xmlns:a16="http://schemas.microsoft.com/office/drawing/2014/main" id="{1A6989E1-76BB-E0B6-3933-82C06FF79BF6}"/>
                </a:ext>
              </a:extLst>
            </p:cNvPr>
            <p:cNvSpPr/>
            <p:nvPr/>
          </p:nvSpPr>
          <p:spPr>
            <a:xfrm>
              <a:off x="3129032" y="1672048"/>
              <a:ext cx="261254" cy="41670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13">
              <a:extLst>
                <a:ext uri="{FF2B5EF4-FFF2-40B4-BE49-F238E27FC236}">
                  <a16:creationId xmlns:a16="http://schemas.microsoft.com/office/drawing/2014/main" id="{5A14E7EC-2F60-0719-700D-C7B324D05351}"/>
                </a:ext>
              </a:extLst>
            </p:cNvPr>
            <p:cNvSpPr/>
            <p:nvPr/>
          </p:nvSpPr>
          <p:spPr>
            <a:xfrm>
              <a:off x="4796724" y="2769329"/>
              <a:ext cx="261254" cy="30632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4">
              <a:extLst>
                <a:ext uri="{FF2B5EF4-FFF2-40B4-BE49-F238E27FC236}">
                  <a16:creationId xmlns:a16="http://schemas.microsoft.com/office/drawing/2014/main" id="{0A171C76-C389-493A-1F6C-581AF675422F}"/>
                </a:ext>
              </a:extLst>
            </p:cNvPr>
            <p:cNvSpPr/>
            <p:nvPr/>
          </p:nvSpPr>
          <p:spPr>
            <a:xfrm>
              <a:off x="1722594" y="2345115"/>
              <a:ext cx="252554" cy="351031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CasellaDiTesto 15">
              <a:extLst>
                <a:ext uri="{FF2B5EF4-FFF2-40B4-BE49-F238E27FC236}">
                  <a16:creationId xmlns:a16="http://schemas.microsoft.com/office/drawing/2014/main" id="{A5A7CD82-D8A3-5C59-DCE0-D23FBBE9DA90}"/>
                </a:ext>
              </a:extLst>
            </p:cNvPr>
            <p:cNvSpPr txBox="1"/>
            <p:nvPr/>
          </p:nvSpPr>
          <p:spPr>
            <a:xfrm>
              <a:off x="3169172" y="6055268"/>
              <a:ext cx="442227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f</a:t>
              </a:r>
              <a:r>
                <a:rPr lang="it-IT" sz="1600" baseline="-25000" dirty="0" err="1"/>
                <a:t>c</a:t>
              </a:r>
              <a:endParaRPr lang="it-IT" sz="1600" baseline="-25000" dirty="0"/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85716612-8D15-2D51-D37F-EB36C81FF6A7}"/>
                </a:ext>
              </a:extLst>
            </p:cNvPr>
            <p:cNvSpPr txBox="1"/>
            <p:nvPr/>
          </p:nvSpPr>
          <p:spPr>
            <a:xfrm>
              <a:off x="3661444" y="128268"/>
              <a:ext cx="904263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1/Tb</a:t>
              </a:r>
              <a:endParaRPr lang="it-IT" sz="1600" baseline="-25000" dirty="0"/>
            </a:p>
          </p:txBody>
        </p:sp>
        <p:cxnSp>
          <p:nvCxnSpPr>
            <p:cNvPr id="14" name="Connettore 2 18">
              <a:extLst>
                <a:ext uri="{FF2B5EF4-FFF2-40B4-BE49-F238E27FC236}">
                  <a16:creationId xmlns:a16="http://schemas.microsoft.com/office/drawing/2014/main" id="{7CE56407-2DF1-CAAC-AA46-A87AA69FF1E2}"/>
                </a:ext>
              </a:extLst>
            </p:cNvPr>
            <p:cNvCxnSpPr/>
            <p:nvPr/>
          </p:nvCxnSpPr>
          <p:spPr>
            <a:xfrm>
              <a:off x="3299800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9">
              <a:extLst>
                <a:ext uri="{FF2B5EF4-FFF2-40B4-BE49-F238E27FC236}">
                  <a16:creationId xmlns:a16="http://schemas.microsoft.com/office/drawing/2014/main" id="{CED3EA8C-9D44-81BD-81C6-AC7C3955560E}"/>
                </a:ext>
              </a:extLst>
            </p:cNvPr>
            <p:cNvCxnSpPr/>
            <p:nvPr/>
          </p:nvCxnSpPr>
          <p:spPr>
            <a:xfrm>
              <a:off x="1722594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20">
              <a:extLst>
                <a:ext uri="{FF2B5EF4-FFF2-40B4-BE49-F238E27FC236}">
                  <a16:creationId xmlns:a16="http://schemas.microsoft.com/office/drawing/2014/main" id="{1C5DA83E-ABB7-61BF-DBF4-806E45E58D2F}"/>
                </a:ext>
              </a:extLst>
            </p:cNvPr>
            <p:cNvSpPr txBox="1"/>
            <p:nvPr/>
          </p:nvSpPr>
          <p:spPr>
            <a:xfrm>
              <a:off x="2084238" y="128264"/>
              <a:ext cx="904263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1/Tb</a:t>
              </a:r>
              <a:endParaRPr lang="it-IT" sz="1600" baseline="-25000" dirty="0"/>
            </a:p>
          </p:txBody>
        </p:sp>
        <p:cxnSp>
          <p:nvCxnSpPr>
            <p:cNvPr id="17" name="Connettore 2 22">
              <a:extLst>
                <a:ext uri="{FF2B5EF4-FFF2-40B4-BE49-F238E27FC236}">
                  <a16:creationId xmlns:a16="http://schemas.microsoft.com/office/drawing/2014/main" id="{7EF7DBA9-3D97-4CD9-A29D-BB214080685D}"/>
                </a:ext>
              </a:extLst>
            </p:cNvPr>
            <p:cNvCxnSpPr/>
            <p:nvPr/>
          </p:nvCxnSpPr>
          <p:spPr>
            <a:xfrm>
              <a:off x="4796724" y="6074229"/>
              <a:ext cx="2612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23">
              <a:extLst>
                <a:ext uri="{FF2B5EF4-FFF2-40B4-BE49-F238E27FC236}">
                  <a16:creationId xmlns:a16="http://schemas.microsoft.com/office/drawing/2014/main" id="{DC8D62D2-B93C-99CA-6E43-CF3B9CC5395E}"/>
                </a:ext>
              </a:extLst>
            </p:cNvPr>
            <p:cNvSpPr txBox="1"/>
            <p:nvPr/>
          </p:nvSpPr>
          <p:spPr>
            <a:xfrm>
              <a:off x="4713617" y="6074865"/>
              <a:ext cx="639964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Δf</a:t>
              </a:r>
              <a:endParaRPr lang="it-IT" sz="1600" dirty="0"/>
            </a:p>
          </p:txBody>
        </p:sp>
      </p:grpSp>
      <p:pic>
        <p:nvPicPr>
          <p:cNvPr id="19" name="Immagine 7" descr="Immagine che contiene schermata, testo, diagramma&#10;&#10;Descrizione generata automaticamente">
            <a:extLst>
              <a:ext uri="{FF2B5EF4-FFF2-40B4-BE49-F238E27FC236}">
                <a16:creationId xmlns:a16="http://schemas.microsoft.com/office/drawing/2014/main" id="{A5CCFB19-7DAB-0E98-B56D-0D0DFEDC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" y="1235863"/>
            <a:ext cx="6070600" cy="2578100"/>
          </a:xfrm>
          <a:prstGeom prst="rect">
            <a:avLst/>
          </a:prstGeom>
        </p:spPr>
      </p:pic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31584263-66C1-C229-308D-B4F593179D1D}"/>
              </a:ext>
            </a:extLst>
          </p:cNvPr>
          <p:cNvSpPr txBox="1"/>
          <p:nvPr/>
        </p:nvSpPr>
        <p:spPr>
          <a:xfrm>
            <a:off x="6639063" y="1351465"/>
            <a:ext cx="2504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Carrier frequency </a:t>
            </a:r>
            <a:r>
              <a:rPr lang="it-IT" sz="1600" dirty="0" err="1"/>
              <a:t>f</a:t>
            </a:r>
            <a:r>
              <a:rPr lang="it-IT" sz="1600" baseline="-25000" dirty="0" err="1"/>
              <a:t>c</a:t>
            </a:r>
            <a:r>
              <a:rPr lang="it-IT" sz="1600" dirty="0"/>
              <a:t>:</a:t>
            </a:r>
          </a:p>
          <a:p>
            <a:r>
              <a:rPr lang="it-IT" sz="1600" dirty="0" err="1"/>
              <a:t>Cyclotron</a:t>
            </a:r>
            <a:r>
              <a:rPr lang="it-IT" sz="1600" dirty="0"/>
              <a:t> </a:t>
            </a:r>
            <a:r>
              <a:rPr lang="it-IT" sz="1600" dirty="0" err="1"/>
              <a:t>motion</a:t>
            </a:r>
            <a:r>
              <a:rPr lang="it-IT" sz="1600" dirty="0"/>
              <a:t> in </a:t>
            </a:r>
            <a:r>
              <a:rPr lang="it-IT" sz="1600" dirty="0" err="1"/>
              <a:t>potential</a:t>
            </a:r>
            <a:r>
              <a:rPr lang="it-IT" sz="1600" dirty="0"/>
              <a:t> well</a:t>
            </a:r>
          </a:p>
        </p:txBody>
      </p:sp>
      <p:cxnSp>
        <p:nvCxnSpPr>
          <p:cNvPr id="21" name="Connettore 2 29">
            <a:extLst>
              <a:ext uri="{FF2B5EF4-FFF2-40B4-BE49-F238E27FC236}">
                <a16:creationId xmlns:a16="http://schemas.microsoft.com/office/drawing/2014/main" id="{CDDC4CAD-1E16-D5D5-A0B0-855F0ABD4B31}"/>
              </a:ext>
            </a:extLst>
          </p:cNvPr>
          <p:cNvCxnSpPr/>
          <p:nvPr/>
        </p:nvCxnSpPr>
        <p:spPr>
          <a:xfrm>
            <a:off x="7458891" y="2169544"/>
            <a:ext cx="0" cy="903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6">
            <a:extLst>
              <a:ext uri="{FF2B5EF4-FFF2-40B4-BE49-F238E27FC236}">
                <a16:creationId xmlns:a16="http://schemas.microsoft.com/office/drawing/2014/main" id="{E24E0F5A-BF74-AF9C-4156-78B479A8B437}"/>
              </a:ext>
            </a:extLst>
          </p:cNvPr>
          <p:cNvSpPr txBox="1"/>
          <p:nvPr/>
        </p:nvSpPr>
        <p:spPr>
          <a:xfrm>
            <a:off x="6754215" y="3090446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Information on K</a:t>
            </a:r>
            <a:endParaRPr lang="it-IT" sz="1600" baseline="-25000" dirty="0"/>
          </a:p>
        </p:txBody>
      </p:sp>
      <p:sp>
        <p:nvSpPr>
          <p:cNvPr id="23" name="CasellaDiTesto 25">
            <a:extLst>
              <a:ext uri="{FF2B5EF4-FFF2-40B4-BE49-F238E27FC236}">
                <a16:creationId xmlns:a16="http://schemas.microsoft.com/office/drawing/2014/main" id="{406D32AF-1A2C-30AE-EA58-5CD7F9B08677}"/>
              </a:ext>
            </a:extLst>
          </p:cNvPr>
          <p:cNvSpPr txBox="1"/>
          <p:nvPr/>
        </p:nvSpPr>
        <p:spPr>
          <a:xfrm>
            <a:off x="6709918" y="3642105"/>
            <a:ext cx="2318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Sidebands</a:t>
            </a:r>
            <a:r>
              <a:rPr lang="it-IT" sz="1600" dirty="0"/>
              <a:t>: 1/T</a:t>
            </a:r>
            <a:r>
              <a:rPr lang="it-IT" sz="1600" baseline="-25000" dirty="0"/>
              <a:t>b</a:t>
            </a:r>
          </a:p>
        </p:txBody>
      </p:sp>
      <p:cxnSp>
        <p:nvCxnSpPr>
          <p:cNvPr id="24" name="Connettore 2 30">
            <a:extLst>
              <a:ext uri="{FF2B5EF4-FFF2-40B4-BE49-F238E27FC236}">
                <a16:creationId xmlns:a16="http://schemas.microsoft.com/office/drawing/2014/main" id="{D67D178B-2A1D-7F13-4143-296B07E29875}"/>
              </a:ext>
            </a:extLst>
          </p:cNvPr>
          <p:cNvCxnSpPr>
            <a:cxnSpLocks/>
          </p:cNvCxnSpPr>
          <p:nvPr/>
        </p:nvCxnSpPr>
        <p:spPr>
          <a:xfrm>
            <a:off x="7458891" y="3980659"/>
            <a:ext cx="0" cy="8700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6">
            <a:extLst>
              <a:ext uri="{FF2B5EF4-FFF2-40B4-BE49-F238E27FC236}">
                <a16:creationId xmlns:a16="http://schemas.microsoft.com/office/drawing/2014/main" id="{D32D3B04-870E-BD18-ECE4-C200ADE7573A}"/>
              </a:ext>
            </a:extLst>
          </p:cNvPr>
          <p:cNvSpPr txBox="1"/>
          <p:nvPr/>
        </p:nvSpPr>
        <p:spPr>
          <a:xfrm>
            <a:off x="6709918" y="4888643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Information on K</a:t>
            </a:r>
            <a:r>
              <a:rPr lang="it-IT" sz="1600" baseline="-25000" dirty="0"/>
              <a:t>T</a:t>
            </a:r>
          </a:p>
        </p:txBody>
      </p:sp>
      <p:sp>
        <p:nvSpPr>
          <p:cNvPr id="27" name="CasellaDiTesto 34">
            <a:extLst>
              <a:ext uri="{FF2B5EF4-FFF2-40B4-BE49-F238E27FC236}">
                <a16:creationId xmlns:a16="http://schemas.microsoft.com/office/drawing/2014/main" id="{772BE82A-E337-7AE9-C3FE-57A8DBDA43FE}"/>
              </a:ext>
            </a:extLst>
          </p:cNvPr>
          <p:cNvSpPr txBox="1"/>
          <p:nvPr/>
        </p:nvSpPr>
        <p:spPr>
          <a:xfrm>
            <a:off x="5676541" y="5410849"/>
            <a:ext cx="4002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/>
              <a:t>How much time do </a:t>
            </a: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need</a:t>
            </a:r>
            <a:endParaRPr lang="it-IT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/>
              <a:t>What </a:t>
            </a:r>
            <a:r>
              <a:rPr lang="it-IT" sz="1600" dirty="0" err="1"/>
              <a:t>about</a:t>
            </a:r>
            <a:r>
              <a:rPr lang="it-IT" sz="1600" dirty="0"/>
              <a:t> the energy resolution?</a:t>
            </a:r>
          </a:p>
        </p:txBody>
      </p:sp>
      <p:sp>
        <p:nvSpPr>
          <p:cNvPr id="28" name="CasellaDiTesto 33">
            <a:extLst>
              <a:ext uri="{FF2B5EF4-FFF2-40B4-BE49-F238E27FC236}">
                <a16:creationId xmlns:a16="http://schemas.microsoft.com/office/drawing/2014/main" id="{B93EE540-B153-1FFB-39D2-28D7A87FC180}"/>
              </a:ext>
            </a:extLst>
          </p:cNvPr>
          <p:cNvSpPr txBox="1"/>
          <p:nvPr/>
        </p:nvSpPr>
        <p:spPr>
          <a:xfrm>
            <a:off x="3770249" y="4054983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</a:t>
            </a:r>
            <a:r>
              <a:rPr lang="it-IT" sz="1600" baseline="-25000" dirty="0"/>
              <a:t>b</a:t>
            </a:r>
            <a:r>
              <a:rPr lang="it-IT" sz="1600" dirty="0"/>
              <a:t>=O(10ns)</a:t>
            </a:r>
            <a:endParaRPr lang="it-IT" sz="1600" baseline="-25000" dirty="0"/>
          </a:p>
        </p:txBody>
      </p:sp>
      <p:pic>
        <p:nvPicPr>
          <p:cNvPr id="29" name="Immagine 2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F647FA92-7ABE-77B4-CBBD-17661D9F497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910934" y="4792350"/>
            <a:ext cx="4083050" cy="17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8F63A-79CA-7B41-8761-E6A07785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84" y="1654465"/>
            <a:ext cx="2997854" cy="4346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34AF7B-F6FA-5442-BB54-9C3A7F4DD5D7}"/>
              </a:ext>
            </a:extLst>
          </p:cNvPr>
          <p:cNvSpPr txBox="1"/>
          <p:nvPr/>
        </p:nvSpPr>
        <p:spPr>
          <a:xfrm>
            <a:off x="180325" y="1593476"/>
            <a:ext cx="44161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dirty="0"/>
              <a:t>Downconverter </a:t>
            </a:r>
          </a:p>
          <a:p>
            <a:r>
              <a:rPr lang="en-US" sz="1650" dirty="0"/>
              <a:t>Input: RF signal (26 GHz)+high precision oscillator</a:t>
            </a:r>
          </a:p>
          <a:p>
            <a:r>
              <a:rPr lang="en-US" sz="1650" dirty="0"/>
              <a:t> </a:t>
            </a:r>
          </a:p>
          <a:p>
            <a:r>
              <a:rPr lang="en-US" sz="1650" dirty="0"/>
              <a:t>Output: down-sampled signal at around 1 GHz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A5D04FD-2CCC-CC42-A0FC-C1C126A4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" y="2747203"/>
            <a:ext cx="4042227" cy="3031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81B66-65EC-C747-A22B-5CDF1E30A48A}"/>
              </a:ext>
            </a:extLst>
          </p:cNvPr>
          <p:cNvSpPr txBox="1"/>
          <p:nvPr/>
        </p:nvSpPr>
        <p:spPr>
          <a:xfrm>
            <a:off x="5439951" y="1382032"/>
            <a:ext cx="341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FPGA for online signal processing (online FFT)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18176C-59BE-FE2D-82FF-FEFE096F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electronics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B084F-696B-2230-5652-1681AAA95664}"/>
              </a:ext>
            </a:extLst>
          </p:cNvPr>
          <p:cNvSpPr txBox="1"/>
          <p:nvPr/>
        </p:nvSpPr>
        <p:spPr>
          <a:xfrm>
            <a:off x="180325" y="6227806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Nikhef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0895E-FB94-114B-4B9B-6C4037BB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8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AFA4-9383-494E-9D36-7F68B284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8" y="229887"/>
            <a:ext cx="7886700" cy="735546"/>
          </a:xfrm>
        </p:spPr>
        <p:txBody>
          <a:bodyPr>
            <a:normAutofit/>
          </a:bodyPr>
          <a:lstStyle/>
          <a:p>
            <a:r>
              <a:rPr lang="en-US" sz="3000" dirty="0"/>
              <a:t>Calorimeter:  TES </a:t>
            </a:r>
            <a:r>
              <a:rPr lang="en-US" sz="3000" dirty="0" err="1">
                <a:latin typeface="Symbol" pitchFamily="2" charset="2"/>
              </a:rPr>
              <a:t>m</a:t>
            </a:r>
            <a:r>
              <a:rPr lang="en-US" sz="3000" dirty="0" err="1"/>
              <a:t>Cal</a:t>
            </a:r>
            <a:endParaRPr lang="en-US" sz="3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B2DCD0-4FB7-0D45-9DA3-E36083C59557}"/>
              </a:ext>
            </a:extLst>
          </p:cNvPr>
          <p:cNvGrpSpPr>
            <a:grpSpLocks noChangeAspect="1"/>
          </p:cNvGrpSpPr>
          <p:nvPr/>
        </p:nvGrpSpPr>
        <p:grpSpPr>
          <a:xfrm>
            <a:off x="207873" y="1251216"/>
            <a:ext cx="3767328" cy="2785872"/>
            <a:chOff x="-33544" y="4001372"/>
            <a:chExt cx="5218824" cy="3344650"/>
          </a:xfrm>
        </p:grpSpPr>
        <p:pic>
          <p:nvPicPr>
            <p:cNvPr id="6" name="Picture 5" descr="microCal2.png">
              <a:extLst>
                <a:ext uri="{FF2B5EF4-FFF2-40B4-BE49-F238E27FC236}">
                  <a16:creationId xmlns:a16="http://schemas.microsoft.com/office/drawing/2014/main" id="{ABFB3EFA-C22F-124E-A68B-20810F93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3544" y="4001372"/>
              <a:ext cx="5218824" cy="33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14FA6E-CC6F-584D-8A85-CFD0A9243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561" y="4001372"/>
              <a:ext cx="435251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 err="1"/>
                <a:t>e</a:t>
              </a:r>
              <a:r>
                <a:rPr lang="en-US" sz="1350" baseline="30000" dirty="0"/>
                <a:t>-</a:t>
              </a:r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3BD49B-0FD1-DC46-BB75-9553E7850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628" y="4919989"/>
              <a:ext cx="3771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1C7BD4-DEFC-C14E-9623-3E32EC4A5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370" y="5220967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928A03-0C29-C946-927B-45F0547BD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5031034"/>
              <a:ext cx="4150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C9F77-5017-F140-9A4A-5FA50D251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8697" y="4862396"/>
              <a:ext cx="619706" cy="6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2025" dirty="0" err="1">
                  <a:latin typeface="Symbol" pitchFamily="-107" charset="2"/>
                  <a:ea typeface="Symbol" pitchFamily="-107" charset="2"/>
                  <a:cs typeface="Symbol" pitchFamily="-107" charset="2"/>
                </a:rPr>
                <a:t>t</a:t>
              </a:r>
              <a:r>
                <a:rPr lang="en-US" sz="1350" dirty="0"/>
                <a:t> 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40C326-B452-D74F-9AD5-2582BE0DA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4740350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E7A042-5E1F-404C-8381-8EF0C8EAFDB4}"/>
              </a:ext>
            </a:extLst>
          </p:cNvPr>
          <p:cNvSpPr txBox="1"/>
          <p:nvPr/>
        </p:nvSpPr>
        <p:spPr>
          <a:xfrm>
            <a:off x="4156689" y="1925285"/>
            <a:ext cx="1684454" cy="1092811"/>
          </a:xfrm>
          <a:prstGeom prst="rect">
            <a:avLst/>
          </a:prstGeom>
          <a:noFill/>
        </p:spPr>
        <p:txBody>
          <a:bodyPr wrap="square" lIns="76403" tIns="38201" rIns="76403" bIns="38201" rtlCol="0">
            <a:spAutoFit/>
          </a:bodyPr>
          <a:lstStyle/>
          <a:p>
            <a:pPr algn="ctr"/>
            <a:r>
              <a:rPr lang="en-US" sz="1650" b="1" dirty="0">
                <a:solidFill>
                  <a:srgbClr val="00B050"/>
                </a:solidFill>
              </a:rPr>
              <a:t>Thin sensors:</a:t>
            </a:r>
          </a:p>
          <a:p>
            <a:pPr algn="ctr"/>
            <a:r>
              <a:rPr lang="en-US" sz="1650" b="1" dirty="0">
                <a:solidFill>
                  <a:srgbClr val="002060"/>
                </a:solidFill>
              </a:rPr>
              <a:t>~1 eV electron can be stopped with very small 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750D3-186D-2E42-9160-3D131C44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214" y="5390481"/>
            <a:ext cx="1629700" cy="5322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40C5E-8079-4841-BB40-41A409C5BE23}"/>
              </a:ext>
            </a:extLst>
          </p:cNvPr>
          <p:cNvGrpSpPr/>
          <p:nvPr/>
        </p:nvGrpSpPr>
        <p:grpSpPr>
          <a:xfrm>
            <a:off x="655240" y="4019156"/>
            <a:ext cx="6518957" cy="2145049"/>
            <a:chOff x="673948" y="4793577"/>
            <a:chExt cx="8691942" cy="2860065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2F2737E-C815-304F-BAA6-D3DCA9F1A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4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6" r="8752"/>
            <a:stretch/>
          </p:blipFill>
          <p:spPr>
            <a:xfrm>
              <a:off x="673948" y="4896595"/>
              <a:ext cx="2652273" cy="247285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5FA772-A313-D649-8AA0-BBF4169D9575}"/>
                </a:ext>
              </a:extLst>
            </p:cNvPr>
            <p:cNvGrpSpPr/>
            <p:nvPr/>
          </p:nvGrpSpPr>
          <p:grpSpPr>
            <a:xfrm>
              <a:off x="4191284" y="5704704"/>
              <a:ext cx="1221076" cy="1151440"/>
              <a:chOff x="6217920" y="2514025"/>
              <a:chExt cx="2304288" cy="2148565"/>
            </a:xfrm>
          </p:grpSpPr>
          <p:pic>
            <p:nvPicPr>
              <p:cNvPr id="33" name="Picture 32" descr="A picture containing outdoor, dark, night&#10;&#10;Description automatically generated">
                <a:extLst>
                  <a:ext uri="{FF2B5EF4-FFF2-40B4-BE49-F238E27FC236}">
                    <a16:creationId xmlns:a16="http://schemas.microsoft.com/office/drawing/2014/main" id="{576CB136-F17B-FA4B-B135-73662D209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42" t="8446" r="13414" b="27381"/>
              <a:stretch/>
            </p:blipFill>
            <p:spPr>
              <a:xfrm>
                <a:off x="6551279" y="2834877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4" name="Circle: Hollow 27">
                <a:extLst>
                  <a:ext uri="{FF2B5EF4-FFF2-40B4-BE49-F238E27FC236}">
                    <a16:creationId xmlns:a16="http://schemas.microsoft.com/office/drawing/2014/main" id="{1E298F70-BFBE-714A-8695-C7A4AF3E4F68}"/>
                  </a:ext>
                </a:extLst>
              </p:cNvPr>
              <p:cNvSpPr/>
              <p:nvPr/>
            </p:nvSpPr>
            <p:spPr>
              <a:xfrm>
                <a:off x="6217920" y="2514025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DB9FD6-4E83-5241-A9EE-2CD2A221AF18}"/>
                </a:ext>
              </a:extLst>
            </p:cNvPr>
            <p:cNvGrpSpPr/>
            <p:nvPr/>
          </p:nvGrpSpPr>
          <p:grpSpPr>
            <a:xfrm>
              <a:off x="5451436" y="6502202"/>
              <a:ext cx="1221076" cy="1151440"/>
              <a:chOff x="7863792" y="4013938"/>
              <a:chExt cx="2304288" cy="2148565"/>
            </a:xfrm>
          </p:grpSpPr>
          <p:pic>
            <p:nvPicPr>
              <p:cNvPr id="31" name="Picture 30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DB5D00EF-D1AB-2B4F-A592-E96B0E9B5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8" t="11477" r="23678" b="24348"/>
              <a:stretch/>
            </p:blipFill>
            <p:spPr>
              <a:xfrm>
                <a:off x="8194384" y="4343975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2" name="Circle: Hollow 37">
                <a:extLst>
                  <a:ext uri="{FF2B5EF4-FFF2-40B4-BE49-F238E27FC236}">
                    <a16:creationId xmlns:a16="http://schemas.microsoft.com/office/drawing/2014/main" id="{E9F2B1EF-42C6-4F4C-BA3A-D389454428E5}"/>
                  </a:ext>
                </a:extLst>
              </p:cNvPr>
              <p:cNvSpPr/>
              <p:nvPr/>
            </p:nvSpPr>
            <p:spPr>
              <a:xfrm>
                <a:off x="7863792" y="4013938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C1ED42-DB65-4E4C-81DA-820707A6CA88}"/>
                </a:ext>
              </a:extLst>
            </p:cNvPr>
            <p:cNvGrpSpPr/>
            <p:nvPr/>
          </p:nvGrpSpPr>
          <p:grpSpPr>
            <a:xfrm>
              <a:off x="5446210" y="4793577"/>
              <a:ext cx="1221076" cy="1151440"/>
              <a:chOff x="7863792" y="1003164"/>
              <a:chExt cx="2304288" cy="2148565"/>
            </a:xfrm>
          </p:grpSpPr>
          <p:pic>
            <p:nvPicPr>
              <p:cNvPr id="29" name="Picture 28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6CDA862C-58D8-6744-8E48-4B61C0F25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0" t="25034" r="27635" b="10696"/>
              <a:stretch/>
            </p:blipFill>
            <p:spPr>
              <a:xfrm>
                <a:off x="8194384" y="1330411"/>
                <a:ext cx="1643105" cy="1504466"/>
              </a:xfrm>
              <a:prstGeom prst="rect">
                <a:avLst/>
              </a:prstGeom>
            </p:spPr>
          </p:pic>
          <p:sp>
            <p:nvSpPr>
              <p:cNvPr id="30" name="Circle: Hollow 38">
                <a:extLst>
                  <a:ext uri="{FF2B5EF4-FFF2-40B4-BE49-F238E27FC236}">
                    <a16:creationId xmlns:a16="http://schemas.microsoft.com/office/drawing/2014/main" id="{782EF843-5BB9-6B45-A5B5-8B4C64866BB5}"/>
                  </a:ext>
                </a:extLst>
              </p:cNvPr>
              <p:cNvSpPr/>
              <p:nvPr/>
            </p:nvSpPr>
            <p:spPr>
              <a:xfrm>
                <a:off x="7863792" y="1003164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39734D-9D2F-9542-98AA-0BCA407166FD}"/>
                </a:ext>
              </a:extLst>
            </p:cNvPr>
            <p:cNvGrpSpPr/>
            <p:nvPr/>
          </p:nvGrpSpPr>
          <p:grpSpPr>
            <a:xfrm>
              <a:off x="6667286" y="5639268"/>
              <a:ext cx="1221076" cy="1151440"/>
              <a:chOff x="9506896" y="2518577"/>
              <a:chExt cx="2304288" cy="2148565"/>
            </a:xfrm>
          </p:grpSpPr>
          <p:pic>
            <p:nvPicPr>
              <p:cNvPr id="27" name="Picture 26" descr="A picture containing outdoor, dark, light, night sky&#10;&#10;Description automatically generated">
                <a:extLst>
                  <a:ext uri="{FF2B5EF4-FFF2-40B4-BE49-F238E27FC236}">
                    <a16:creationId xmlns:a16="http://schemas.microsoft.com/office/drawing/2014/main" id="{465DDD10-89D6-0844-8763-021867FAC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9" t="14206" r="15807" b="21620"/>
              <a:stretch/>
            </p:blipFill>
            <p:spPr>
              <a:xfrm>
                <a:off x="9837488" y="2832601"/>
                <a:ext cx="1643105" cy="1502230"/>
              </a:xfrm>
              <a:prstGeom prst="rect">
                <a:avLst/>
              </a:prstGeom>
            </p:spPr>
          </p:pic>
          <p:sp>
            <p:nvSpPr>
              <p:cNvPr id="28" name="Circle: Hollow 39">
                <a:extLst>
                  <a:ext uri="{FF2B5EF4-FFF2-40B4-BE49-F238E27FC236}">
                    <a16:creationId xmlns:a16="http://schemas.microsoft.com/office/drawing/2014/main" id="{DB1E2A93-C804-0646-94BA-9A141B6064CF}"/>
                  </a:ext>
                </a:extLst>
              </p:cNvPr>
              <p:cNvSpPr/>
              <p:nvPr/>
            </p:nvSpPr>
            <p:spPr>
              <a:xfrm>
                <a:off x="9506896" y="2518577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Titolo 1">
              <a:extLst>
                <a:ext uri="{FF2B5EF4-FFF2-40B4-BE49-F238E27FC236}">
                  <a16:creationId xmlns:a16="http://schemas.microsoft.com/office/drawing/2014/main" id="{18DCA453-8E7A-0E43-BDD6-8BFD5596898B}"/>
                </a:ext>
              </a:extLst>
            </p:cNvPr>
            <p:cNvSpPr txBox="1">
              <a:spLocks/>
            </p:cNvSpPr>
            <p:nvPr/>
          </p:nvSpPr>
          <p:spPr>
            <a:xfrm>
              <a:off x="7986808" y="5876652"/>
              <a:ext cx="1379082" cy="512736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20x20</a:t>
              </a:r>
              <a:r>
                <a:rPr lang="it-IT" sz="15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µm</a:t>
              </a:r>
            </a:p>
          </p:txBody>
        </p:sp>
        <p:sp>
          <p:nvSpPr>
            <p:cNvPr id="24" name="Titolo 1">
              <a:extLst>
                <a:ext uri="{FF2B5EF4-FFF2-40B4-BE49-F238E27FC236}">
                  <a16:creationId xmlns:a16="http://schemas.microsoft.com/office/drawing/2014/main" id="{99C1B5FD-EB8F-4F43-B8BD-CE26FA0C5754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7037763"/>
              <a:ext cx="1669629" cy="446371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100x100 µm</a:t>
              </a:r>
            </a:p>
          </p:txBody>
        </p:sp>
        <p:sp>
          <p:nvSpPr>
            <p:cNvPr id="25" name="Titolo 1">
              <a:extLst>
                <a:ext uri="{FF2B5EF4-FFF2-40B4-BE49-F238E27FC236}">
                  <a16:creationId xmlns:a16="http://schemas.microsoft.com/office/drawing/2014/main" id="{D1D8071C-6C1C-484A-BD75-7AE3F8A357B3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5178052"/>
              <a:ext cx="1491136" cy="440359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10x10 µm</a:t>
              </a:r>
            </a:p>
          </p:txBody>
        </p:sp>
        <p:sp>
          <p:nvSpPr>
            <p:cNvPr id="26" name="Titolo 1">
              <a:extLst>
                <a:ext uri="{FF2B5EF4-FFF2-40B4-BE49-F238E27FC236}">
                  <a16:creationId xmlns:a16="http://schemas.microsoft.com/office/drawing/2014/main" id="{8EB605CF-7770-BB45-B4E3-659C4D7CB29C}"/>
                </a:ext>
              </a:extLst>
            </p:cNvPr>
            <p:cNvSpPr txBox="1">
              <a:spLocks/>
            </p:cNvSpPr>
            <p:nvPr/>
          </p:nvSpPr>
          <p:spPr>
            <a:xfrm>
              <a:off x="6667286" y="4897048"/>
              <a:ext cx="1319522" cy="56200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50x50 µm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5667479-74B5-FF44-A4A6-CCAB8BBCC59B}"/>
              </a:ext>
            </a:extLst>
          </p:cNvPr>
          <p:cNvSpPr txBox="1"/>
          <p:nvPr/>
        </p:nvSpPr>
        <p:spPr>
          <a:xfrm>
            <a:off x="22835" y="6274385"/>
            <a:ext cx="598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Mauro </a:t>
            </a:r>
            <a:r>
              <a:rPr lang="en-US" sz="1200" dirty="0" err="1">
                <a:solidFill>
                  <a:srgbClr val="002060"/>
                </a:solidFill>
              </a:rPr>
              <a:t>Rajteri</a:t>
            </a:r>
            <a:r>
              <a:rPr lang="en-US" sz="1200" dirty="0">
                <a:solidFill>
                  <a:srgbClr val="002060"/>
                </a:solidFill>
              </a:rPr>
              <a:t>, Eugenio </a:t>
            </a:r>
            <a:r>
              <a:rPr lang="en-US" sz="1200" dirty="0" err="1">
                <a:solidFill>
                  <a:srgbClr val="002060"/>
                </a:solidFill>
              </a:rPr>
              <a:t>Monticone</a:t>
            </a:r>
            <a:r>
              <a:rPr lang="en-US" sz="1200" dirty="0">
                <a:solidFill>
                  <a:srgbClr val="002060"/>
                </a:solidFill>
              </a:rPr>
              <a:t> and others, </a:t>
            </a:r>
            <a:r>
              <a:rPr lang="en-US" sz="1200" u="sng" dirty="0">
                <a:solidFill>
                  <a:srgbClr val="00206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https://doi.org/10.1007/s10909-019-02271-x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“TES Microcalorimeter for PTOLEMY”, J. Low Temp. Phys. 199 (2020) 138-142.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24E3A-83E8-9254-76BF-DA8E623C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15292-FBC7-31DE-DED6-9C9431EB75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6051" y="1278630"/>
            <a:ext cx="280416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FDE8-115C-9891-482B-87CB5F79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Hemispherical electron energy </a:t>
            </a:r>
            <a:r>
              <a:rPr lang="en-GB" dirty="0" err="1"/>
              <a:t>analyzer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396C6-D5EE-815F-1675-7FC37BC0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30" name="Picture 6" descr="EA15 hemispherical energy analyser">
            <a:extLst>
              <a:ext uri="{FF2B5EF4-FFF2-40B4-BE49-F238E27FC236}">
                <a16:creationId xmlns:a16="http://schemas.microsoft.com/office/drawing/2014/main" id="{670601FA-C89F-BC3F-06DD-AF684344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27399"/>
          <a:stretch>
            <a:fillRect/>
          </a:stretch>
        </p:blipFill>
        <p:spPr bwMode="auto">
          <a:xfrm>
            <a:off x="5806800" y="1574800"/>
            <a:ext cx="2880000" cy="43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agram of hemispherical energy analyzer used in the XPS spectrometer [43]  | Download Scientific Diagram">
            <a:extLst>
              <a:ext uri="{FF2B5EF4-FFF2-40B4-BE49-F238E27FC236}">
                <a16:creationId xmlns:a16="http://schemas.microsoft.com/office/drawing/2014/main" id="{FC055F11-90C3-690B-14CA-8DC1B6E7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" y="1574800"/>
            <a:ext cx="5397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3F9D9-30C0-C506-0F74-26FF3A47E0D7}"/>
              </a:ext>
            </a:extLst>
          </p:cNvPr>
          <p:cNvSpPr txBox="1"/>
          <p:nvPr/>
        </p:nvSpPr>
        <p:spPr>
          <a:xfrm>
            <a:off x="775504" y="5521124"/>
            <a:ext cx="389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Commercially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Transition from filter with Einzel lens</a:t>
            </a:r>
          </a:p>
        </p:txBody>
      </p:sp>
    </p:spTree>
    <p:extLst>
      <p:ext uri="{BB962C8B-B14F-4D97-AF65-F5344CB8AC3E}">
        <p14:creationId xmlns:p14="http://schemas.microsoft.com/office/powerpoint/2010/main" val="44538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D213-D5C9-C692-80DE-6E249EB0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8E29-6C7E-CD55-99FE-64709B1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Target:</a:t>
            </a:r>
          </a:p>
          <a:p>
            <a:pPr lvl="1"/>
            <a:r>
              <a:rPr lang="en-NL" dirty="0"/>
              <a:t>Loading 40% </a:t>
            </a:r>
            <a:r>
              <a:rPr lang="en-NL" dirty="0">
                <a:sym typeface="Wingdings" pitchFamily="2" charset="2"/>
              </a:rPr>
              <a:t> 100%</a:t>
            </a:r>
          </a:p>
          <a:p>
            <a:pPr lvl="1"/>
            <a:r>
              <a:rPr lang="en-NL" dirty="0">
                <a:sym typeface="Wingdings" pitchFamily="2" charset="2"/>
              </a:rPr>
              <a:t>Stability of T-graphene bond established (4m)</a:t>
            </a:r>
          </a:p>
          <a:p>
            <a:pPr lvl="1"/>
            <a:r>
              <a:rPr lang="en-NL" dirty="0">
                <a:sym typeface="Wingdings" pitchFamily="2" charset="2"/>
              </a:rPr>
              <a:t>Transmission of electrons through graphene measured</a:t>
            </a:r>
          </a:p>
          <a:p>
            <a:pPr lvl="1"/>
            <a:r>
              <a:rPr lang="en-NL" dirty="0">
                <a:sym typeface="Wingdings" pitchFamily="2" charset="2"/>
              </a:rPr>
              <a:t>Extensive theory work on binding of T to graphene</a:t>
            </a:r>
            <a:endParaRPr lang="en-NL" dirty="0"/>
          </a:p>
          <a:p>
            <a:pPr lvl="1"/>
            <a:r>
              <a:rPr lang="en-NL" dirty="0"/>
              <a:t>Facility for T loading identified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93EDB-91ED-FB64-63F5-89A3ABE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71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7F5AEC-1115-7D7B-8D60-92023671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92F8A-C578-90F4-D0D5-88FFDF8E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FCB00-9301-7CEC-6045-54D16E42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915"/>
            <a:ext cx="9088755" cy="5506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F55DF-110C-3F6A-00E7-C21F42DBA15C}"/>
              </a:ext>
            </a:extLst>
          </p:cNvPr>
          <p:cNvSpPr txBox="1"/>
          <p:nvPr/>
        </p:nvSpPr>
        <p:spPr>
          <a:xfrm>
            <a:off x="7447976" y="135191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Valentina Tozzi</a:t>
            </a:r>
          </a:p>
        </p:txBody>
      </p:sp>
    </p:spTree>
    <p:extLst>
      <p:ext uri="{BB962C8B-B14F-4D97-AF65-F5344CB8AC3E}">
        <p14:creationId xmlns:p14="http://schemas.microsoft.com/office/powerpoint/2010/main" val="3707796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39687-2E56-E63A-67BB-6211EDDDB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C2D2F-22F2-EFB1-741A-970E6886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CA5F04-16C2-AFF3-71AE-9054B28E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68E42-E97E-9533-6021-5B35727B7D3F}"/>
              </a:ext>
            </a:extLst>
          </p:cNvPr>
          <p:cNvSpPr txBox="1"/>
          <p:nvPr/>
        </p:nvSpPr>
        <p:spPr>
          <a:xfrm>
            <a:off x="7447976" y="135191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Valentina Tozzi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B9C46-F5D6-9569-E824-C0F8248C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915"/>
            <a:ext cx="9063990" cy="54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647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D528-B588-9F61-4F59-D2958404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283FC-3561-7C6F-7A99-E4914E9E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0E6BC-3418-70CF-7B0B-3E888299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AAAA6-AD95-C03C-2253-A47954448AAD}"/>
              </a:ext>
            </a:extLst>
          </p:cNvPr>
          <p:cNvSpPr txBox="1"/>
          <p:nvPr/>
        </p:nvSpPr>
        <p:spPr>
          <a:xfrm>
            <a:off x="7447976" y="135191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Valentina Tozzi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AB518-B0DD-5A49-C477-CAC9DD75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346"/>
            <a:ext cx="9097010" cy="52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0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5" y="1630045"/>
            <a:ext cx="5995035" cy="47263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551822-0DB5-5A4C-8F06-15060E324468}"/>
              </a:ext>
            </a:extLst>
          </p:cNvPr>
          <p:cNvGrpSpPr/>
          <p:nvPr/>
        </p:nvGrpSpPr>
        <p:grpSpPr>
          <a:xfrm>
            <a:off x="202579" y="1671685"/>
            <a:ext cx="2746460" cy="885564"/>
            <a:chOff x="5340605" y="1411146"/>
            <a:chExt cx="3027782" cy="111311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180D63-F82B-4F4F-9B13-098B0A450D94}"/>
                </a:ext>
              </a:extLst>
            </p:cNvPr>
            <p:cNvSpPr txBox="1"/>
            <p:nvPr/>
          </p:nvSpPr>
          <p:spPr>
            <a:xfrm>
              <a:off x="6396306" y="1942745"/>
              <a:ext cx="1972081" cy="581515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400" dirty="0" err="1">
                  <a:solidFill>
                    <a:srgbClr val="0070C0"/>
                  </a:solidFill>
                </a:rPr>
                <a:t>n</a:t>
              </a:r>
              <a:r>
                <a:rPr lang="en-US" sz="2400" baseline="-25000" dirty="0" err="1">
                  <a:solidFill>
                    <a:srgbClr val="0070C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400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</a:rPr>
                <a:t>= 112/cm</a:t>
              </a:r>
              <a:r>
                <a:rPr lang="en-US" sz="2400" baseline="30000" dirty="0">
                  <a:solidFill>
                    <a:srgbClr val="0070C0"/>
                  </a:solidFill>
                </a:rPr>
                <a:t>3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781BF8-6481-2F4B-909E-2848BD827BCF}"/>
                </a:ext>
              </a:extLst>
            </p:cNvPr>
            <p:cNvSpPr txBox="1"/>
            <p:nvPr/>
          </p:nvSpPr>
          <p:spPr>
            <a:xfrm>
              <a:off x="5340605" y="1411146"/>
              <a:ext cx="2508010" cy="58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Number density: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AD332-AF5A-3E48-B4DD-1ED4DC8DCC40}"/>
              </a:ext>
            </a:extLst>
          </p:cNvPr>
          <p:cNvGrpSpPr/>
          <p:nvPr/>
        </p:nvGrpSpPr>
        <p:grpSpPr>
          <a:xfrm>
            <a:off x="53203" y="2822201"/>
            <a:ext cx="2729110" cy="2979419"/>
            <a:chOff x="5337699" y="2537885"/>
            <a:chExt cx="2843664" cy="38367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F4D3D5-51D6-194F-984D-6E7284A50B08}"/>
                </a:ext>
              </a:extLst>
            </p:cNvPr>
            <p:cNvSpPr txBox="1"/>
            <p:nvPr/>
          </p:nvSpPr>
          <p:spPr>
            <a:xfrm>
              <a:off x="5731625" y="3083756"/>
              <a:ext cx="2449738" cy="3290832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T</a:t>
              </a:r>
              <a:r>
                <a:rPr lang="en-US" sz="2000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 sz="2000" dirty="0">
                  <a:solidFill>
                    <a:srgbClr val="0070C0"/>
                  </a:solidFill>
                </a:rPr>
                <a:t>~ 1.95K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p ~ 0.17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endParaRPr lang="en-US" sz="2000" dirty="0">
                <a:solidFill>
                  <a:srgbClr val="0070C0"/>
                </a:solidFill>
              </a:endParaRPr>
            </a:p>
            <a:p>
              <a:r>
                <a:rPr lang="en-US" sz="2000" dirty="0">
                  <a:solidFill>
                    <a:srgbClr val="0070C0"/>
                  </a:solidFill>
                </a:rPr>
                <a:t>K = 0.3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r>
                <a:rPr lang="en-US" sz="2000" dirty="0">
                  <a:solidFill>
                    <a:srgbClr val="0070C0"/>
                  </a:solidFill>
                </a:rPr>
                <a:t> 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(for 50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r>
                <a:rPr lang="en-US" sz="2000" dirty="0">
                  <a:solidFill>
                    <a:srgbClr val="0070C0"/>
                  </a:solidFill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</a:rPr>
                <a:t>m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002060"/>
                  </a:solidFill>
                </a:rPr>
                <a:t>Ultra Cold</a:t>
              </a:r>
            </a:p>
            <a:p>
              <a:r>
                <a:rPr lang="en-US" sz="2000" dirty="0">
                  <a:solidFill>
                    <a:srgbClr val="002060"/>
                  </a:solidFill>
                </a:rPr>
                <a:t>Velocity distribution: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&lt;</a:t>
              </a:r>
              <a:r>
                <a:rPr lang="en-US" sz="2000" dirty="0" err="1">
                  <a:solidFill>
                    <a:srgbClr val="0070C0"/>
                  </a:solidFill>
                </a:rPr>
                <a:t>v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&gt; ~T</a:t>
              </a:r>
              <a:r>
                <a:rPr lang="en-US" sz="2000" baseline="-25000" dirty="0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/</a:t>
              </a:r>
              <a:r>
                <a:rPr lang="en-US" sz="2000" dirty="0" err="1">
                  <a:solidFill>
                    <a:srgbClr val="0070C0"/>
                  </a:solidFill>
                </a:rPr>
                <a:t>m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endParaRPr lang="en-US" sz="2000" baseline="-25000" dirty="0">
                <a:solidFill>
                  <a:srgbClr val="0070C0"/>
                </a:solidFill>
                <a:latin typeface="Symbol" pitchFamily="2" charset="2"/>
              </a:endParaRPr>
            </a:p>
            <a:p>
              <a:endParaRPr 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D2AB1-5F5D-C642-BF0A-9ADC9DBE7647}"/>
                </a:ext>
              </a:extLst>
            </p:cNvPr>
            <p:cNvSpPr txBox="1"/>
            <p:nvPr/>
          </p:nvSpPr>
          <p:spPr>
            <a:xfrm>
              <a:off x="5337699" y="2537885"/>
              <a:ext cx="1950698" cy="594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Temperature: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1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97261-EF39-1E78-33C5-F1DE8D35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8DC4C-27DF-6256-002B-84CC434E2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DD3A6-6F6D-564D-A4E0-76A486F3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9B0DF-63AC-635A-6916-9D89667DB468}"/>
              </a:ext>
            </a:extLst>
          </p:cNvPr>
          <p:cNvSpPr txBox="1"/>
          <p:nvPr/>
        </p:nvSpPr>
        <p:spPr>
          <a:xfrm>
            <a:off x="7447976" y="135191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Valentina Tozzi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827EB-4747-CED9-39CA-091BA9523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" y="1248003"/>
            <a:ext cx="9047480" cy="53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06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7543-65AC-62E2-F579-532BF881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567A-4FF9-2B51-4AD3-E0D972A9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3204C-1C7B-C9AD-EA9E-5FB76DD3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RF:</a:t>
            </a:r>
          </a:p>
          <a:p>
            <a:pPr lvl="1"/>
            <a:r>
              <a:rPr lang="en-NL" dirty="0"/>
              <a:t>First spectrum measured using CRES by Project8</a:t>
            </a:r>
          </a:p>
          <a:p>
            <a:pPr lvl="1"/>
            <a:r>
              <a:rPr lang="en-NL" dirty="0"/>
              <a:t>Electronics development</a:t>
            </a:r>
          </a:p>
          <a:p>
            <a:r>
              <a:rPr lang="en-NL" dirty="0"/>
              <a:t>Filter:</a:t>
            </a:r>
          </a:p>
          <a:p>
            <a:pPr lvl="1"/>
            <a:r>
              <a:rPr lang="en-NL" dirty="0"/>
              <a:t>Dynamical filter design</a:t>
            </a:r>
          </a:p>
          <a:p>
            <a:pPr lvl="1"/>
            <a:r>
              <a:rPr lang="en-NL" dirty="0"/>
              <a:t>Magnet design, zero field region for TES</a:t>
            </a:r>
          </a:p>
          <a:p>
            <a:r>
              <a:rPr lang="en-NL" dirty="0"/>
              <a:t>TES:</a:t>
            </a:r>
          </a:p>
          <a:p>
            <a:pPr lvl="1"/>
            <a:r>
              <a:rPr lang="en-NL" dirty="0"/>
              <a:t>Energy measurement shows feasibility, 0.3eV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45BFB-EA9E-8B6B-2E55-1333D114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92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B9F5-B9A5-E5F8-6E3F-0E27FFD9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904" y="1456742"/>
            <a:ext cx="8735157" cy="744110"/>
          </a:xfrm>
        </p:spPr>
        <p:txBody>
          <a:bodyPr anchor="ctr">
            <a:noAutofit/>
          </a:bodyPr>
          <a:lstStyle/>
          <a:p>
            <a:pPr algn="l"/>
            <a:r>
              <a:rPr lang="en-US" sz="2100" dirty="0">
                <a:latin typeface="Georgia" panose="02040502050405020303" pitchFamily="18" charset="0"/>
              </a:rPr>
              <a:t>1ug Tritium Configuration and Transmission for LNGS Demonstrator</a:t>
            </a:r>
            <a:endParaRPr lang="en-US" i="1" dirty="0"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7A84B-8281-F64D-2137-8828FA34A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64752"/>
            <a:ext cx="6858000" cy="9119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 err="1">
                <a:latin typeface="Georgia" panose="02040502050405020303" pitchFamily="18" charset="0"/>
              </a:rPr>
              <a:t>Wonyong</a:t>
            </a:r>
            <a:r>
              <a:rPr lang="en-US" sz="1200" dirty="0">
                <a:latin typeface="Georgia" panose="02040502050405020303" pitchFamily="18" charset="0"/>
              </a:rPr>
              <a:t> Chung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latin typeface="Georgia" panose="02040502050405020303" pitchFamily="18" charset="0"/>
              </a:rPr>
              <a:t>Princeton University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75"/>
              </a:spcAft>
            </a:pPr>
            <a:r>
              <a:rPr lang="en-US" sz="1200" dirty="0">
                <a:latin typeface="Georgia" panose="02040502050405020303" pitchFamily="18" charset="0"/>
              </a:rPr>
              <a:t>July 2025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75"/>
              </a:spcAft>
            </a:pPr>
            <a:r>
              <a:rPr lang="en-US" sz="1200" dirty="0">
                <a:latin typeface="Georgia" panose="02040502050405020303" pitchFamily="18" charset="0"/>
              </a:rPr>
              <a:t>Nijmegen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13662A-AB65-4E36-9CD4-3347C2CE3DFE}"/>
                  </a:ext>
                </a:extLst>
              </p14:cNvPr>
              <p14:cNvContentPartPr/>
              <p14:nvPr/>
            </p14:nvContentPartPr>
            <p14:xfrm>
              <a:off x="3274991" y="4692774"/>
              <a:ext cx="270" cy="27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13662A-AB65-4E36-9CD4-3347C2CE3D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401" y="4688184"/>
                <a:ext cx="9450" cy="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E8A28A9-2913-3C4C-1F3B-E9A21D1EE42F}"/>
                  </a:ext>
                </a:extLst>
              </p14:cNvPr>
              <p14:cNvContentPartPr/>
              <p14:nvPr/>
            </p14:nvContentPartPr>
            <p14:xfrm>
              <a:off x="6453971" y="3269064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E8A28A9-2913-3C4C-1F3B-E9A21D1EE4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9381" y="3264474"/>
                <a:ext cx="9450" cy="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701996-C643-9424-ACB8-1CAA4D796171}"/>
                  </a:ext>
                </a:extLst>
              </p14:cNvPr>
              <p14:cNvContentPartPr/>
              <p14:nvPr/>
            </p14:nvContentPartPr>
            <p14:xfrm>
              <a:off x="8971061" y="-26143"/>
              <a:ext cx="270" cy="27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701996-C643-9424-ACB8-1CAA4D7961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6471" y="-30733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0CFE949F-090C-A0D6-D3DA-E311B73D3D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r="33532"/>
          <a:stretch/>
        </p:blipFill>
        <p:spPr>
          <a:xfrm>
            <a:off x="863029" y="2793910"/>
            <a:ext cx="7137971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1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AA0F18-A563-8FC2-4FB5-20E2652A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50"/>
          <a:stretch/>
        </p:blipFill>
        <p:spPr>
          <a:xfrm>
            <a:off x="408115" y="1888692"/>
            <a:ext cx="1848740" cy="15900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301A31-0B12-B122-EA19-B83B3EF7CB0F}"/>
              </a:ext>
            </a:extLst>
          </p:cNvPr>
          <p:cNvGrpSpPr/>
          <p:nvPr/>
        </p:nvGrpSpPr>
        <p:grpSpPr>
          <a:xfrm>
            <a:off x="5959481" y="857250"/>
            <a:ext cx="1056894" cy="5143501"/>
            <a:chOff x="7683084" y="-1"/>
            <a:chExt cx="1409192" cy="6858001"/>
          </a:xfrm>
        </p:grpSpPr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D71DA02-618C-7537-FA86-F423D139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31" t="39970" r="27142" b="8011"/>
            <a:stretch/>
          </p:blipFill>
          <p:spPr>
            <a:xfrm>
              <a:off x="7683084" y="0"/>
              <a:ext cx="1409192" cy="6858000"/>
            </a:xfrm>
            <a:prstGeom prst="rect">
              <a:avLst/>
            </a:prstGeom>
          </p:spPr>
        </p:pic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6B209CD-C487-7446-8FA3-B13E622FE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75" t="22790" r="27969" b="13910"/>
            <a:stretch/>
          </p:blipFill>
          <p:spPr>
            <a:xfrm>
              <a:off x="7683084" y="-1"/>
              <a:ext cx="1274649" cy="6858001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1679D-059D-25DC-BD7E-98490BA8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FDDD-DC3F-45A0-91A7-F46395AC64B6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A7481C-F566-1D9F-6062-1EA4D612D3DD}"/>
              </a:ext>
            </a:extLst>
          </p:cNvPr>
          <p:cNvSpPr>
            <a:spLocks noGrp="1"/>
          </p:cNvSpPr>
          <p:nvPr/>
        </p:nvSpPr>
        <p:spPr>
          <a:xfrm>
            <a:off x="2298429" y="1322501"/>
            <a:ext cx="3870776" cy="12561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Unconstrained trajectories follow field lines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Transverse momentum collimated into longitudinal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Linear “collimation factor” in B via adiabatic invariant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Effectively a pitch range compression (90 </a:t>
            </a: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27)</a:t>
            </a: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824B07-3222-B410-9D58-530C158B6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944" y="857249"/>
            <a:ext cx="222105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149ED-984F-380A-E4A3-65FEA3B34A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0061"/>
          <a:stretch/>
        </p:blipFill>
        <p:spPr>
          <a:xfrm>
            <a:off x="48795" y="3696076"/>
            <a:ext cx="2907823" cy="2271713"/>
          </a:xfrm>
          <a:prstGeom prst="rect">
            <a:avLst/>
          </a:prstGeom>
        </p:spPr>
      </p:pic>
      <p:pic>
        <p:nvPicPr>
          <p:cNvPr id="2" name="Picture 1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ACCE7311-CF0B-4A0E-0FC6-811E613A2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489" y="4787969"/>
            <a:ext cx="2359572" cy="1110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4BC98-2EA5-DEE1-C7B1-FB7D05B0AF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861" b="56967"/>
          <a:stretch/>
        </p:blipFill>
        <p:spPr>
          <a:xfrm>
            <a:off x="2878368" y="3696077"/>
            <a:ext cx="1336255" cy="9775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E0FA33-038A-9604-1729-4041A1769C9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Permanent Magnet Target</a:t>
            </a:r>
          </a:p>
        </p:txBody>
      </p:sp>
    </p:spTree>
    <p:extLst>
      <p:ext uri="{BB962C8B-B14F-4D97-AF65-F5344CB8AC3E}">
        <p14:creationId xmlns:p14="http://schemas.microsoft.com/office/powerpoint/2010/main" val="8213260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93734-862C-DB2E-1BBC-923DA96C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ine&#10;&#10;Description automatically generated">
            <a:extLst>
              <a:ext uri="{FF2B5EF4-FFF2-40B4-BE49-F238E27FC236}">
                <a16:creationId xmlns:a16="http://schemas.microsoft.com/office/drawing/2014/main" id="{46EAA6DC-0E1C-C4EB-ED88-AB8DE098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6762"/>
            <a:ext cx="9144001" cy="1877245"/>
          </a:xfrm>
          <a:prstGeom prst="rect">
            <a:avLst/>
          </a:prstGeom>
        </p:spPr>
      </p:pic>
      <p:pic>
        <p:nvPicPr>
          <p:cNvPr id="16" name="Picture 15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E7A74860-7620-8363-35E7-9198250B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860" y="4892259"/>
            <a:ext cx="2235786" cy="1026562"/>
          </a:xfrm>
          <a:prstGeom prst="rect">
            <a:avLst/>
          </a:prstGeom>
        </p:spPr>
      </p:pic>
      <p:pic>
        <p:nvPicPr>
          <p:cNvPr id="18" name="Picture 17" descr="A guitar with a green and pink guitar&#10;&#10;Description automatically generated with medium confidence">
            <a:extLst>
              <a:ext uri="{FF2B5EF4-FFF2-40B4-BE49-F238E27FC236}">
                <a16:creationId xmlns:a16="http://schemas.microsoft.com/office/drawing/2014/main" id="{C7673871-85C4-B24C-71B2-D8B9CA8D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21"/>
          <a:stretch/>
        </p:blipFill>
        <p:spPr>
          <a:xfrm>
            <a:off x="7468480" y="4852548"/>
            <a:ext cx="1270406" cy="1111877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BD89D2E1-C8E7-9AF8-374F-3386F345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74"/>
          <a:stretch/>
        </p:blipFill>
        <p:spPr>
          <a:xfrm>
            <a:off x="4175566" y="871969"/>
            <a:ext cx="2050574" cy="3239375"/>
          </a:xfrm>
          <a:prstGeom prst="rect">
            <a:avLst/>
          </a:prstGeom>
        </p:spPr>
      </p:pic>
      <p:pic>
        <p:nvPicPr>
          <p:cNvPr id="24" name="Picture 2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B23A62E-DE5E-9D15-FB7E-DB210EAA3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232" y="856900"/>
            <a:ext cx="802027" cy="3254444"/>
          </a:xfrm>
          <a:prstGeom prst="rect">
            <a:avLst/>
          </a:prstGeom>
        </p:spPr>
      </p:pic>
      <p:pic>
        <p:nvPicPr>
          <p:cNvPr id="26" name="Picture 25" descr="A diagram of a heat exchanger&#10;&#10;Description automatically generated with medium confidence">
            <a:extLst>
              <a:ext uri="{FF2B5EF4-FFF2-40B4-BE49-F238E27FC236}">
                <a16:creationId xmlns:a16="http://schemas.microsoft.com/office/drawing/2014/main" id="{1066CA5C-2F2A-17ED-FBEF-4FFAD122C2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03" b="1855"/>
          <a:stretch/>
        </p:blipFill>
        <p:spPr>
          <a:xfrm>
            <a:off x="2490788" y="1557452"/>
            <a:ext cx="1634205" cy="2521630"/>
          </a:xfrm>
          <a:prstGeom prst="rect">
            <a:avLst/>
          </a:prstGeom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7BF121-FC47-E229-7528-4F85255B9B07}"/>
              </a:ext>
            </a:extLst>
          </p:cNvPr>
          <p:cNvSpPr txBox="1"/>
          <p:nvPr/>
        </p:nvSpPr>
        <p:spPr>
          <a:xfrm>
            <a:off x="997886" y="4892259"/>
            <a:ext cx="126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Georgia" panose="02040502050405020303" pitchFamily="18" charset="0"/>
                <a:ea typeface="Anonymous Pro" panose="02060609030202000504" pitchFamily="49" charset="0"/>
              </a:rPr>
              <a:t>18.6 keV electrons</a:t>
            </a:r>
          </a:p>
          <a:p>
            <a:r>
              <a:rPr lang="en-US" sz="900" i="1" dirty="0">
                <a:latin typeface="Georgia" panose="02040502050405020303" pitchFamily="18" charset="0"/>
                <a:ea typeface="Anonymous Pro" panose="02060609030202000504" pitchFamily="49" charset="0"/>
              </a:rPr>
              <a:t>pitch 5, 25, 45, 65, 85</a:t>
            </a:r>
          </a:p>
        </p:txBody>
      </p:sp>
      <p:pic>
        <p:nvPicPr>
          <p:cNvPr id="4" name="Picture 3" descr="A guitar with a green and pink guitar&#10;&#10;Description automatically generated with medium confidence">
            <a:extLst>
              <a:ext uri="{FF2B5EF4-FFF2-40B4-BE49-F238E27FC236}">
                <a16:creationId xmlns:a16="http://schemas.microsoft.com/office/drawing/2014/main" id="{64AF34A4-B457-4E84-A3FC-1CA6DD86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43941" r="73974" b="39027"/>
          <a:stretch/>
        </p:blipFill>
        <p:spPr>
          <a:xfrm>
            <a:off x="5061348" y="4892259"/>
            <a:ext cx="1886477" cy="1018665"/>
          </a:xfrm>
          <a:prstGeom prst="rect">
            <a:avLst/>
          </a:prstGeom>
          <a:ln w="19050">
            <a:solidFill>
              <a:srgbClr val="11181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A1A098-71C1-BDE4-44C2-514FDE5F4632}"/>
              </a:ext>
            </a:extLst>
          </p:cNvPr>
          <p:cNvSpPr/>
          <p:nvPr/>
        </p:nvSpPr>
        <p:spPr>
          <a:xfrm>
            <a:off x="7468480" y="5348882"/>
            <a:ext cx="332495" cy="192881"/>
          </a:xfrm>
          <a:prstGeom prst="rect">
            <a:avLst/>
          </a:prstGeom>
          <a:noFill/>
          <a:ln w="9525">
            <a:solidFill>
              <a:srgbClr val="111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93A9D0-CBA2-9882-6A1D-E128D308BCFC}"/>
              </a:ext>
            </a:extLst>
          </p:cNvPr>
          <p:cNvCxnSpPr>
            <a:cxnSpLocks/>
          </p:cNvCxnSpPr>
          <p:nvPr/>
        </p:nvCxnSpPr>
        <p:spPr>
          <a:xfrm>
            <a:off x="6947825" y="4879182"/>
            <a:ext cx="520656" cy="469700"/>
          </a:xfrm>
          <a:prstGeom prst="line">
            <a:avLst/>
          </a:prstGeom>
          <a:ln>
            <a:solidFill>
              <a:srgbClr val="111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007F91-4543-4BEC-AA26-658BE61A6E6D}"/>
              </a:ext>
            </a:extLst>
          </p:cNvPr>
          <p:cNvCxnSpPr>
            <a:cxnSpLocks/>
          </p:cNvCxnSpPr>
          <p:nvPr/>
        </p:nvCxnSpPr>
        <p:spPr>
          <a:xfrm flipV="1">
            <a:off x="6947825" y="5541763"/>
            <a:ext cx="520656" cy="377058"/>
          </a:xfrm>
          <a:prstGeom prst="line">
            <a:avLst/>
          </a:prstGeom>
          <a:ln>
            <a:solidFill>
              <a:srgbClr val="111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7FC139B-B488-A34C-7D77-05211422EE87}"/>
              </a:ext>
            </a:extLst>
          </p:cNvPr>
          <p:cNvSpPr>
            <a:spLocks noGrp="1"/>
          </p:cNvSpPr>
          <p:nvPr/>
        </p:nvSpPr>
        <p:spPr>
          <a:xfrm>
            <a:off x="92497" y="1240847"/>
            <a:ext cx="3614652" cy="28022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Shape electrodes to follow the magnetic field lines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Well-parameterized by ellipse equation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Aligns potential gradient against path of electron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Drains parallel momentum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Once electrons enter central channel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Apply fast drift in z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Contain bounce motion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Accelerate to uniform region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Tranmission</a:t>
            </a: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studies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1mm radius (0.0314 cm</a:t>
            </a:r>
            <a:r>
              <a:rPr lang="en-GB" sz="1100" baseline="30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1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1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D839528B-EC1F-B196-89F7-5804086798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383" t="2262" r="12054" b="652"/>
          <a:stretch/>
        </p:blipFill>
        <p:spPr>
          <a:xfrm>
            <a:off x="7124350" y="856900"/>
            <a:ext cx="2019650" cy="32544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06086D-87D5-9366-F9D9-5BB91CA63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Collimated Injection</a:t>
            </a:r>
          </a:p>
        </p:txBody>
      </p:sp>
    </p:spTree>
    <p:extLst>
      <p:ext uri="{BB962C8B-B14F-4D97-AF65-F5344CB8AC3E}">
        <p14:creationId xmlns:p14="http://schemas.microsoft.com/office/powerpoint/2010/main" val="2491060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370-8FD9-CBAB-97F3-281D7F434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7AF8C72-5F52-92CA-FD01-68E767DC2579}"/>
              </a:ext>
            </a:extLst>
          </p:cNvPr>
          <p:cNvSpPr>
            <a:spLocks noGrp="1"/>
          </p:cNvSpPr>
          <p:nvPr/>
        </p:nvSpPr>
        <p:spPr>
          <a:xfrm>
            <a:off x="135351" y="1143000"/>
            <a:ext cx="2654616" cy="37840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1.5 T permanent magnet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1ug ~ 50 cm</a:t>
            </a:r>
            <a:r>
              <a:rPr lang="en-GB" sz="1100" baseline="30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 </a:t>
            </a: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(at 50% loading)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 cm radius -&gt; 78.5 cm</a:t>
            </a:r>
            <a:r>
              <a:rPr lang="en-GB" sz="1100" baseline="30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Usable area: 3cm radius -&gt; 28.25 cm</a:t>
            </a:r>
            <a:r>
              <a:rPr lang="en-GB" sz="1100" baseline="30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Double sided: 56.5 cm</a:t>
            </a:r>
            <a:r>
              <a:rPr lang="en-GB" sz="1100" baseline="30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endParaRPr lang="en-GB" sz="11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Single- or double-sided?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2x single-sided: start at fringes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1x double-sided: start at </a:t>
            </a:r>
            <a:r>
              <a:rPr lang="en-GB" sz="11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center</a:t>
            </a:r>
            <a:endParaRPr lang="en-GB" sz="11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Depends 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z-spread of trajectory envelope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y-drift target clearance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Which is more advantageous for transport?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Pick a drift direction (x or y)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endParaRPr lang="en-GB" sz="11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Choose </a:t>
            </a:r>
            <a:r>
              <a:rPr lang="en-GB" sz="1100" u="sng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center</a:t>
            </a:r>
            <a:r>
              <a:rPr lang="en-GB" sz="11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(for this study)</a:t>
            </a:r>
            <a:endParaRPr lang="en-GB" sz="1100" u="sng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B11C8-CEC6-0A46-F9F5-FE2A4E38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2" b="40623"/>
          <a:stretch>
            <a:fillRect/>
          </a:stretch>
        </p:blipFill>
        <p:spPr>
          <a:xfrm>
            <a:off x="4976097" y="1880996"/>
            <a:ext cx="3975266" cy="1844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03124-3C2F-D2AF-3E4C-8631B436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3" t="12282" r="14534" b="10944"/>
          <a:stretch>
            <a:fillRect/>
          </a:stretch>
        </p:blipFill>
        <p:spPr>
          <a:xfrm>
            <a:off x="4976097" y="3815179"/>
            <a:ext cx="2220976" cy="1734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ADB22-9813-3279-B45D-0ED176227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95" r="6804" b="10773"/>
          <a:stretch>
            <a:fillRect/>
          </a:stretch>
        </p:blipFill>
        <p:spPr>
          <a:xfrm>
            <a:off x="7306917" y="3815179"/>
            <a:ext cx="1638040" cy="17340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ED8D2-579A-F8CF-AFDB-6C1A4AD9464D}"/>
              </a:ext>
            </a:extLst>
          </p:cNvPr>
          <p:cNvSpPr txBox="1"/>
          <p:nvPr/>
        </p:nvSpPr>
        <p:spPr>
          <a:xfrm>
            <a:off x="5358151" y="3482923"/>
            <a:ext cx="1166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-1.75m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DE392-826A-0EE2-D19B-B3B4491025BF}"/>
              </a:ext>
            </a:extLst>
          </p:cNvPr>
          <p:cNvSpPr txBox="1"/>
          <p:nvPr/>
        </p:nvSpPr>
        <p:spPr>
          <a:xfrm>
            <a:off x="5358151" y="5316984"/>
            <a:ext cx="1166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-1.50m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028612-972E-AB65-5009-2C3A7757B930}"/>
              </a:ext>
            </a:extLst>
          </p:cNvPr>
          <p:cNvSpPr txBox="1"/>
          <p:nvPr/>
        </p:nvSpPr>
        <p:spPr>
          <a:xfrm>
            <a:off x="7487332" y="5338681"/>
            <a:ext cx="1166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-1.30m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F68517-CA72-5E49-2E25-0CE33B739511}"/>
              </a:ext>
            </a:extLst>
          </p:cNvPr>
          <p:cNvSpPr txBox="1"/>
          <p:nvPr/>
        </p:nvSpPr>
        <p:spPr>
          <a:xfrm>
            <a:off x="6411671" y="3482923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DD76A-6F3D-935B-BD5D-F1906F2C2253}"/>
              </a:ext>
            </a:extLst>
          </p:cNvPr>
          <p:cNvSpPr txBox="1"/>
          <p:nvPr/>
        </p:nvSpPr>
        <p:spPr>
          <a:xfrm>
            <a:off x="6086584" y="5084766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E8F17-569F-B8BB-1D6F-2F26828345F6}"/>
              </a:ext>
            </a:extLst>
          </p:cNvPr>
          <p:cNvSpPr txBox="1"/>
          <p:nvPr/>
        </p:nvSpPr>
        <p:spPr>
          <a:xfrm>
            <a:off x="8199093" y="5084766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411D6A-BDDB-5013-AF73-C693D64B2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64" r="12125"/>
          <a:stretch>
            <a:fillRect/>
          </a:stretch>
        </p:blipFill>
        <p:spPr>
          <a:xfrm>
            <a:off x="3890442" y="1880997"/>
            <a:ext cx="1010268" cy="3671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5934D8-717E-2728-0902-C7DBAB07B1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23" t="1065" r="18323" b="1524"/>
          <a:stretch>
            <a:fillRect/>
          </a:stretch>
        </p:blipFill>
        <p:spPr>
          <a:xfrm>
            <a:off x="2789967" y="1877690"/>
            <a:ext cx="1010268" cy="36715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988370C-2EBC-0308-FEB8-92210329DE18}"/>
              </a:ext>
            </a:extLst>
          </p:cNvPr>
          <p:cNvSpPr txBox="1"/>
          <p:nvPr/>
        </p:nvSpPr>
        <p:spPr>
          <a:xfrm>
            <a:off x="4742754" y="1472277"/>
            <a:ext cx="2220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>
                <a:latin typeface="Georgia" panose="02040502050405020303" pitchFamily="18" charset="0"/>
              </a:rPr>
              <a:t>Magnetic field only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19CDBE-3276-6347-9B3E-1BE596DD7AAB}"/>
              </a:ext>
            </a:extLst>
          </p:cNvPr>
          <p:cNvCxnSpPr/>
          <p:nvPr/>
        </p:nvCxnSpPr>
        <p:spPr>
          <a:xfrm flipV="1">
            <a:off x="8006137" y="2656512"/>
            <a:ext cx="0" cy="44307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35D8F26-28A0-861E-CD0D-73E304EF9431}"/>
              </a:ext>
            </a:extLst>
          </p:cNvPr>
          <p:cNvCxnSpPr>
            <a:cxnSpLocks/>
          </p:cNvCxnSpPr>
          <p:nvPr/>
        </p:nvCxnSpPr>
        <p:spPr>
          <a:xfrm>
            <a:off x="8000031" y="3102154"/>
            <a:ext cx="3981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935B4AA-609D-EBBE-0091-9160FF101A28}"/>
              </a:ext>
            </a:extLst>
          </p:cNvPr>
          <p:cNvSpPr txBox="1"/>
          <p:nvPr/>
        </p:nvSpPr>
        <p:spPr>
          <a:xfrm>
            <a:off x="7499554" y="2761906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4D0BAF-C64D-EBB7-E1A5-75C8E149BBB5}"/>
              </a:ext>
            </a:extLst>
          </p:cNvPr>
          <p:cNvSpPr txBox="1"/>
          <p:nvPr/>
        </p:nvSpPr>
        <p:spPr>
          <a:xfrm>
            <a:off x="7796749" y="3078022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61D08D-D48E-058F-1D26-3BF276EC8E42}"/>
              </a:ext>
            </a:extLst>
          </p:cNvPr>
          <p:cNvCxnSpPr/>
          <p:nvPr/>
        </p:nvCxnSpPr>
        <p:spPr>
          <a:xfrm flipV="1">
            <a:off x="4156852" y="4585485"/>
            <a:ext cx="0" cy="44307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F44123-3AC0-CFE5-790A-6A50F2D0476E}"/>
              </a:ext>
            </a:extLst>
          </p:cNvPr>
          <p:cNvCxnSpPr>
            <a:cxnSpLocks/>
          </p:cNvCxnSpPr>
          <p:nvPr/>
        </p:nvCxnSpPr>
        <p:spPr>
          <a:xfrm>
            <a:off x="4150746" y="5031127"/>
            <a:ext cx="3981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7DB3EB8-9F99-319B-2915-724D83C46ECB}"/>
              </a:ext>
            </a:extLst>
          </p:cNvPr>
          <p:cNvSpPr txBox="1"/>
          <p:nvPr/>
        </p:nvSpPr>
        <p:spPr>
          <a:xfrm>
            <a:off x="3650269" y="4690879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6A1714-E41E-165A-C9C6-3BB997A246F3}"/>
              </a:ext>
            </a:extLst>
          </p:cNvPr>
          <p:cNvSpPr txBox="1"/>
          <p:nvPr/>
        </p:nvSpPr>
        <p:spPr>
          <a:xfrm>
            <a:off x="3947464" y="5006995"/>
            <a:ext cx="84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944440-41A8-C50C-EEC0-B310FC531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1ug Tritium Target Size</a:t>
            </a:r>
          </a:p>
        </p:txBody>
      </p:sp>
    </p:spTree>
    <p:extLst>
      <p:ext uri="{BB962C8B-B14F-4D97-AF65-F5344CB8AC3E}">
        <p14:creationId xmlns:p14="http://schemas.microsoft.com/office/powerpoint/2010/main" val="873737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3763-C721-4380-96FE-E1799610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610882-7048-9E9A-6489-615C60554563}"/>
              </a:ext>
            </a:extLst>
          </p:cNvPr>
          <p:cNvSpPr>
            <a:spLocks noGrp="1"/>
          </p:cNvSpPr>
          <p:nvPr/>
        </p:nvSpPr>
        <p:spPr>
          <a:xfrm>
            <a:off x="57251" y="1464967"/>
            <a:ext cx="8229599" cy="6997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Established that it is possible to move 1ug of phase space volume in a systematic way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To do: Fine tune acceptance and voltages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557B8-13D8-2377-0DF9-3C3AC4B0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6" r="3890"/>
          <a:stretch>
            <a:fillRect/>
          </a:stretch>
        </p:blipFill>
        <p:spPr>
          <a:xfrm>
            <a:off x="6087162" y="2486668"/>
            <a:ext cx="2999588" cy="3514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BC583-D106-48F2-FECE-ED68C079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63" y="2486668"/>
            <a:ext cx="3132370" cy="3514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A3AA56-FA42-8EC8-AC96-943FFDE42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1" y="2486668"/>
            <a:ext cx="2571684" cy="35140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F50E66-F2E1-E176-281C-DF28438ACA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More</a:t>
            </a:r>
            <a:r>
              <a:rPr lang="ko-KR" altLang="en-US" sz="2400" dirty="0">
                <a:latin typeface="Georgia" panose="02040502050405020303" pitchFamily="18" charset="0"/>
              </a:rPr>
              <a:t> </a:t>
            </a:r>
            <a:r>
              <a:rPr lang="en-US" altLang="ko-KR" sz="2400" dirty="0">
                <a:latin typeface="Georgia" panose="02040502050405020303" pitchFamily="18" charset="0"/>
              </a:rPr>
              <a:t>Attempts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56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D6944-7EA6-5DFE-7D72-247CA925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C348-0A97-68E7-01D6-A14D5CCA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93DBF-3370-A3C9-5CE2-6D6CA01B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9EB9-9554-9D8D-19DD-1BA0C9A0F30F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2FB26-95E2-AEC2-F35F-3DA1AC0A0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1276985"/>
            <a:ext cx="8823960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6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76A54-A6C4-7B6C-13FB-921AD89F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822A3-5E78-3666-4CEE-1655C616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Neutrino mass future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E3FAA-B2F2-C99A-0161-77A39DA0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2A680-C8FF-09ED-7F5F-8855F586E829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55CC9-A97A-DEA7-484D-BF117567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2" y="1405198"/>
            <a:ext cx="526288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56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58E0-D2A4-1589-1476-D92B6FD6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36">
            <a:extLst>
              <a:ext uri="{FF2B5EF4-FFF2-40B4-BE49-F238E27FC236}">
                <a16:creationId xmlns:a16="http://schemas.microsoft.com/office/drawing/2014/main" id="{42BBEB31-FE69-4799-21A5-7AAC6143AC3D}"/>
              </a:ext>
            </a:extLst>
          </p:cNvPr>
          <p:cNvSpPr txBox="1"/>
          <p:nvPr/>
        </p:nvSpPr>
        <p:spPr>
          <a:xfrm>
            <a:off x="518310" y="4609810"/>
            <a:ext cx="8325090" cy="2394223"/>
          </a:xfrm>
          <a:prstGeom prst="rect">
            <a:avLst/>
          </a:prstGeom>
          <a:noFill/>
          <a:ln w="0">
            <a:noFill/>
          </a:ln>
        </p:spPr>
        <p:txBody>
          <a:bodyPr lIns="81635" tIns="40817" rIns="81635" bIns="40817" anchor="t">
            <a:noAutofit/>
          </a:bodyPr>
          <a:lstStyle/>
          <a:p>
            <a:r>
              <a:rPr lang="en-US" sz="1600" b="1" spc="-1" dirty="0">
                <a:latin typeface="Arial"/>
              </a:rPr>
              <a:t>Remarks:</a:t>
            </a:r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</a:rPr>
              <a:t>- the sensitivity is weakly dependent upon the energy resolution (500 </a:t>
            </a:r>
            <a:r>
              <a:rPr lang="en-US" sz="1600" spc="-1" dirty="0" err="1">
                <a:latin typeface="Arial"/>
              </a:rPr>
              <a:t>meV</a:t>
            </a:r>
            <a:r>
              <a:rPr lang="en-US" sz="1600" spc="-1" dirty="0">
                <a:latin typeface="Arial"/>
              </a:rPr>
              <a:t> is already a good starting point)</a:t>
            </a:r>
          </a:p>
          <a:p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</a:rPr>
              <a:t>- 1 </a:t>
            </a:r>
            <a:r>
              <a:rPr lang="en-US" sz="1600" spc="-1" dirty="0" err="1">
                <a:latin typeface="Arial"/>
                <a:ea typeface="Arial"/>
              </a:rPr>
              <a:t>μg</a:t>
            </a:r>
            <a:r>
              <a:rPr lang="en-US" sz="1600" spc="-1" dirty="0">
                <a:latin typeface="Arial"/>
                <a:ea typeface="Arial"/>
              </a:rPr>
              <a:t> is potentially comparable or even better than the projection of the best technology on the market</a:t>
            </a:r>
            <a:endParaRPr lang="en-US" sz="1600" spc="-1" dirty="0">
              <a:latin typeface="Arial"/>
            </a:endParaRPr>
          </a:p>
          <a:p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  <a:ea typeface="Arial"/>
              </a:rPr>
              <a:t>- 100</a:t>
            </a:r>
            <a:r>
              <a:rPr lang="en-US" sz="1600" spc="-1" dirty="0">
                <a:latin typeface="Arial"/>
                <a:ea typeface="Noto Sans CJK SC"/>
              </a:rPr>
              <a:t> </a:t>
            </a:r>
            <a:r>
              <a:rPr lang="en-US" sz="1600" spc="-1" dirty="0" err="1">
                <a:latin typeface="Arial"/>
                <a:ea typeface="Arial"/>
              </a:rPr>
              <a:t>μg</a:t>
            </a:r>
            <a:r>
              <a:rPr lang="en-US" sz="1600" spc="-1" dirty="0">
                <a:latin typeface="Arial"/>
                <a:ea typeface="Arial"/>
              </a:rPr>
              <a:t> (0.5 m</a:t>
            </a:r>
            <a:r>
              <a:rPr lang="en-US" sz="1600" spc="-1" baseline="33000" dirty="0">
                <a:latin typeface="Arial"/>
                <a:ea typeface="Arial"/>
              </a:rPr>
              <a:t>2</a:t>
            </a:r>
            <a:r>
              <a:rPr lang="en-US" sz="1600" spc="-1" dirty="0">
                <a:latin typeface="Arial"/>
                <a:ea typeface="Arial"/>
              </a:rPr>
              <a:t>) can potentially probe the neutrino mass down to the IO scenario</a:t>
            </a:r>
            <a:endParaRPr lang="en-US" sz="1600" spc="-1" dirty="0">
              <a:latin typeface="Arial"/>
            </a:endParaRP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338160C8-0B43-58DB-FA94-9A43A9E2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6000" y="5670000"/>
            <a:ext cx="2057400" cy="273844"/>
          </a:xfrm>
        </p:spPr>
        <p:txBody>
          <a:bodyPr/>
          <a:lstStyle/>
          <a:p>
            <a:fld id="{23C7CB26-C4AD-E24C-99F4-9278FBEB9685}" type="slidenum">
              <a:rPr lang="en-IT">
                <a:solidFill>
                  <a:schemeClr val="bg1"/>
                </a:solidFill>
              </a:rPr>
              <a:t>59</a:t>
            </a:fld>
            <a:endParaRPr lang="en-IT">
              <a:solidFill>
                <a:schemeClr val="bg1"/>
              </a:solidFill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F08FC205-3A73-ED77-5368-6D246390E2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3000" spc="-1" dirty="0"/>
              <a:t>Sensitivity as a function of tritium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10A9-7954-EC4D-0988-69DEFE0A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1178811"/>
            <a:ext cx="763524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Capture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63267"/>
            <a:ext cx="4115445" cy="1745673"/>
            <a:chOff x="38538" y="1193504"/>
            <a:chExt cx="5879901" cy="2911921"/>
          </a:xfrm>
        </p:grpSpPr>
        <p:pic>
          <p:nvPicPr>
            <p:cNvPr id="6" name="Picture 5" descr="Decay_proces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8" y="1193504"/>
              <a:ext cx="3573379" cy="2642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5590" y="3129974"/>
              <a:ext cx="2222849" cy="975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Tritium </a:t>
              </a:r>
              <a:r>
                <a:rPr lang="en-US" sz="1600" dirty="0" err="1">
                  <a:solidFill>
                    <a:srgbClr val="002060"/>
                  </a:solidFill>
                </a:rPr>
                <a:t>β</a:t>
              </a:r>
              <a:r>
                <a:rPr lang="en-US" sz="1600" dirty="0">
                  <a:solidFill>
                    <a:srgbClr val="002060"/>
                  </a:solidFill>
                </a:rPr>
                <a:t>-decay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(12.3 yr half-life)</a:t>
              </a:r>
            </a:p>
          </p:txBody>
        </p:sp>
      </p:grpSp>
      <p:pic>
        <p:nvPicPr>
          <p:cNvPr id="8" name="Picture 7" descr="Capture_proc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90" y="1163266"/>
            <a:ext cx="2747010" cy="2031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9B514C-8661-E145-BD32-DFF663C59C02}"/>
              </a:ext>
            </a:extLst>
          </p:cNvPr>
          <p:cNvSpPr txBox="1"/>
          <p:nvPr/>
        </p:nvSpPr>
        <p:spPr>
          <a:xfrm>
            <a:off x="7620000" y="1371252"/>
            <a:ext cx="1336904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E</a:t>
            </a:r>
            <a:r>
              <a:rPr lang="en-US" sz="1633" baseline="-25000" dirty="0"/>
              <a:t>K</a:t>
            </a:r>
            <a:r>
              <a:rPr lang="en-US" sz="1633" dirty="0"/>
              <a:t> =  18.6 keV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04DDE-0B71-BF9B-453D-750AE48DC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58"/>
          <a:stretch/>
        </p:blipFill>
        <p:spPr>
          <a:xfrm>
            <a:off x="2404554" y="3006290"/>
            <a:ext cx="5769610" cy="4137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05F076-D4BA-A9A7-794C-73A3A6DE533A}"/>
              </a:ext>
            </a:extLst>
          </p:cNvPr>
          <p:cNvSpPr txBox="1"/>
          <p:nvPr/>
        </p:nvSpPr>
        <p:spPr>
          <a:xfrm>
            <a:off x="6553200" y="5632514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M.G. </a:t>
            </a:r>
            <a:r>
              <a:rPr lang="en-GB" sz="1200" b="1" i="0" dirty="0" err="1">
                <a:solidFill>
                  <a:srgbClr val="333333"/>
                </a:solidFill>
                <a:effectLst/>
              </a:rPr>
              <a:t>Betti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GB" sz="1200" b="1" i="1" dirty="0">
                <a:solidFill>
                  <a:srgbClr val="333333"/>
                </a:solidFill>
                <a:effectLst/>
              </a:rPr>
              <a:t>et al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</a:p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JCAP 07(2019)047</a:t>
            </a:r>
            <a:endParaRPr lang="en-US" sz="12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AB4D47-35BF-AF7E-FC97-69C07C6053AD}"/>
              </a:ext>
            </a:extLst>
          </p:cNvPr>
          <p:cNvGrpSpPr/>
          <p:nvPr/>
        </p:nvGrpSpPr>
        <p:grpSpPr>
          <a:xfrm>
            <a:off x="27268" y="3044418"/>
            <a:ext cx="2446534" cy="2741602"/>
            <a:chOff x="-1297542" y="3024261"/>
            <a:chExt cx="3688373" cy="17697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CDCEC-302C-D7E9-01C3-06285F507396}"/>
                </a:ext>
              </a:extLst>
            </p:cNvPr>
            <p:cNvSpPr txBox="1"/>
            <p:nvPr/>
          </p:nvSpPr>
          <p:spPr>
            <a:xfrm>
              <a:off x="-1297542" y="3024261"/>
              <a:ext cx="3558067" cy="702149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Gap (2m) constrained to 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m ≲ 120meV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precision cosmology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B26BFB-BC17-7DF4-861F-98859E9D35FF}"/>
                </a:ext>
              </a:extLst>
            </p:cNvPr>
            <p:cNvSpPr txBox="1"/>
            <p:nvPr/>
          </p:nvSpPr>
          <p:spPr>
            <a:xfrm>
              <a:off x="-1251550" y="3773958"/>
              <a:ext cx="3642381" cy="1020024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Neutrino flavor expected with  </a:t>
              </a:r>
              <a:r>
                <a:rPr lang="en-US" sz="1600" b="1" dirty="0">
                  <a:solidFill>
                    <a:srgbClr val="0070C0"/>
                  </a:solidFill>
                </a:rPr>
                <a:t>m ≳50meV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oscillations</a:t>
              </a:r>
            </a:p>
            <a:p>
              <a:pPr algn="ctr"/>
              <a:endParaRPr lang="en-US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Ptolemy aim: &lt;50meV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100g of 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A2FD4-738E-403F-C875-47AECB1CB3F6}"/>
              </a:ext>
            </a:extLst>
          </p:cNvPr>
          <p:cNvSpPr txBox="1"/>
          <p:nvPr/>
        </p:nvSpPr>
        <p:spPr>
          <a:xfrm>
            <a:off x="3106107" y="1166064"/>
            <a:ext cx="342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S. Weinberg [</a:t>
            </a:r>
            <a:r>
              <a:rPr lang="en-US" sz="1400" i="1" dirty="0"/>
              <a:t>Phys. Rev</a:t>
            </a:r>
            <a:r>
              <a:rPr lang="en-US" sz="1400" dirty="0"/>
              <a:t>. 128:3, 1457 (1962)]</a:t>
            </a:r>
          </a:p>
          <a:p>
            <a:r>
              <a:rPr lang="en-US" sz="1400" dirty="0" err="1"/>
              <a:t>A.G.Cocco</a:t>
            </a:r>
            <a:r>
              <a:rPr lang="en-US" sz="1400" dirty="0"/>
              <a:t>, </a:t>
            </a:r>
            <a:r>
              <a:rPr lang="en-US" sz="1400" dirty="0" err="1"/>
              <a:t>G.Mangano</a:t>
            </a:r>
            <a:r>
              <a:rPr lang="en-US" sz="1400" dirty="0"/>
              <a:t> and </a:t>
            </a:r>
            <a:r>
              <a:rPr lang="en-US" sz="1400" dirty="0" err="1"/>
              <a:t>M.Messina</a:t>
            </a:r>
            <a:r>
              <a:rPr lang="en-US" sz="1400" dirty="0"/>
              <a:t>. [JCAP 06(2007)015 </a:t>
            </a:r>
            <a:r>
              <a:rPr lang="mr-IN" sz="1400" dirty="0">
                <a:solidFill>
                  <a:schemeClr val="bg1"/>
                </a:solidFill>
                <a:hlinkClick r:id="rId6"/>
              </a:rPr>
              <a:t>DOI: 10.1088/1475-7516/2007/06/015</a:t>
            </a:r>
            <a:r>
              <a:rPr lang="en-US" sz="1400" dirty="0"/>
              <a:t>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6459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EAAE-5644-400C-D7C8-DEBD6904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2026: Key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84E6-412A-552F-AAB7-5F2B96F67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L" dirty="0"/>
              <a:t>Magnet comissioned and demonstration of filter</a:t>
            </a:r>
          </a:p>
          <a:p>
            <a:r>
              <a:rPr lang="en-NL" dirty="0"/>
              <a:t>Target material</a:t>
            </a:r>
          </a:p>
          <a:p>
            <a:r>
              <a:rPr lang="en-NL" dirty="0"/>
              <a:t>Target-to-RF interface</a:t>
            </a:r>
          </a:p>
          <a:p>
            <a:r>
              <a:rPr lang="en-NL" dirty="0"/>
              <a:t>RF-to-Filter</a:t>
            </a:r>
          </a:p>
          <a:p>
            <a:r>
              <a:rPr lang="en-NL" dirty="0"/>
              <a:t>Filter-to-analyzer</a:t>
            </a:r>
          </a:p>
          <a:p>
            <a:r>
              <a:rPr lang="en-NL" dirty="0"/>
              <a:t>End-to-end demonstration</a:t>
            </a:r>
          </a:p>
          <a:p>
            <a:endParaRPr lang="en-NL" dirty="0"/>
          </a:p>
          <a:p>
            <a:pPr marL="0" indent="0">
              <a:buNone/>
            </a:pPr>
            <a:r>
              <a:rPr lang="en-NL" dirty="0"/>
              <a:t>Timeline for spectrum and mass measurement: 5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6339-4CFE-559E-C84E-E9B6FC0E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9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2C60-4929-1C36-2D94-6B6BCA6A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Relic neutrino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1C7A-228B-7643-469B-E07D8121D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Can we do it? Depends on:</a:t>
            </a:r>
          </a:p>
          <a:p>
            <a:pPr lvl="1"/>
            <a:r>
              <a:rPr lang="en-NL" dirty="0"/>
              <a:t>Energy resolution</a:t>
            </a:r>
          </a:p>
          <a:p>
            <a:pPr lvl="1"/>
            <a:r>
              <a:rPr lang="en-NL" dirty="0"/>
              <a:t>Scalability to get 100g tritium</a:t>
            </a:r>
          </a:p>
          <a:p>
            <a:pPr lvl="1"/>
            <a:r>
              <a:rPr lang="en-NL" dirty="0"/>
              <a:t>Neutrino mass</a:t>
            </a:r>
          </a:p>
          <a:p>
            <a:r>
              <a:rPr lang="en-NL" dirty="0"/>
              <a:t>We need to measure neutrino mass first!</a:t>
            </a:r>
          </a:p>
          <a:p>
            <a:r>
              <a:rPr lang="en-NL" dirty="0"/>
              <a:t>Phase 1 for PTOLEMY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BC8B9-EEB7-CD7A-D388-E6C98A5B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C978-A64F-82B3-14C8-0A858766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Which mass?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273A6-F23A-8C4A-29F5-FC7E8DBB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27669"/>
            <a:ext cx="88392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DDB1-B550-EF28-84E9-870E70FA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Neutrinoless </a:t>
            </a:r>
            <a:r>
              <a:rPr lang="en-NL" dirty="0">
                <a:latin typeface="Symbol" pitchFamily="2" charset="2"/>
              </a:rPr>
              <a:t>bb</a:t>
            </a:r>
            <a:r>
              <a:rPr lang="en-NL" dirty="0"/>
              <a:t>-decay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AE306-D077-03EB-9157-513CB1A36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921539"/>
            <a:ext cx="8694420" cy="3947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012C0-F098-1100-00C9-6988E07C2E5E}"/>
              </a:ext>
            </a:extLst>
          </p:cNvPr>
          <p:cNvSpPr txBox="1"/>
          <p:nvPr/>
        </p:nvSpPr>
        <p:spPr>
          <a:xfrm>
            <a:off x="719328" y="6083808"/>
            <a:ext cx="375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Only if neutrino is a majorana fermion</a:t>
            </a:r>
          </a:p>
        </p:txBody>
      </p:sp>
    </p:spTree>
    <p:extLst>
      <p:ext uri="{BB962C8B-B14F-4D97-AF65-F5344CB8AC3E}">
        <p14:creationId xmlns:p14="http://schemas.microsoft.com/office/powerpoint/2010/main" val="4173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Ke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04A6394-6A54-3849-943A-90C071DA94C0}" vid="{0503B6EE-7DD4-EF46-BB8D-8B1701FB3E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Kern</Template>
  <TotalTime>13753</TotalTime>
  <Words>1809</Words>
  <Application>Microsoft Office PowerPoint</Application>
  <PresentationFormat>Diavoorstelling (4:3)</PresentationFormat>
  <Paragraphs>397</Paragraphs>
  <Slides>60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76" baseType="lpstr">
      <vt:lpstr>Anonymous Pro</vt:lpstr>
      <vt:lpstr>Arial</vt:lpstr>
      <vt:lpstr>Arial Rounded MT Bold</vt:lpstr>
      <vt:lpstr>Calibri</vt:lpstr>
      <vt:lpstr>Cambria Math</vt:lpstr>
      <vt:lpstr>Century Gothic</vt:lpstr>
      <vt:lpstr>Georgia</vt:lpstr>
      <vt:lpstr>Gill Sans</vt:lpstr>
      <vt:lpstr>Gill Sans SemiBold</vt:lpstr>
      <vt:lpstr>Helvetica</vt:lpstr>
      <vt:lpstr>Palatino Linotype</vt:lpstr>
      <vt:lpstr>Symbol</vt:lpstr>
      <vt:lpstr>Wingdings</vt:lpstr>
      <vt:lpstr>Wingdings 2</vt:lpstr>
      <vt:lpstr>Kern</vt:lpstr>
      <vt:lpstr>Equation</vt:lpstr>
      <vt:lpstr>Detecting relic neutrinos and measuring the neutrino mass with PTOLEMY</vt:lpstr>
      <vt:lpstr>CMB: picture of our universe at 380000 years</vt:lpstr>
      <vt:lpstr>1 second after the Big Bang</vt:lpstr>
      <vt:lpstr>Neutrinos sources across the Cosmos</vt:lpstr>
      <vt:lpstr>Relic Neutrino Background</vt:lpstr>
      <vt:lpstr>Relic Neutrino Capture</vt:lpstr>
      <vt:lpstr>Relic neutrino detection</vt:lpstr>
      <vt:lpstr>Which mass?</vt:lpstr>
      <vt:lpstr>Neutrinoless bb-decay</vt:lpstr>
      <vt:lpstr>Cosmology</vt:lpstr>
      <vt:lpstr>CMB and Smni</vt:lpstr>
      <vt:lpstr>CMB and Smni</vt:lpstr>
      <vt:lpstr>Hubble constant tension</vt:lpstr>
      <vt:lpstr>Beta decay and electron capture</vt:lpstr>
      <vt:lpstr>Electron Capture</vt:lpstr>
      <vt:lpstr>Absolute mass</vt:lpstr>
      <vt:lpstr>PTOLEMY Basic concept</vt:lpstr>
      <vt:lpstr>On the Shoulders of giants</vt:lpstr>
      <vt:lpstr>KATRIN</vt:lpstr>
      <vt:lpstr>KATRIN MAC-E Filter</vt:lpstr>
      <vt:lpstr>Katrin data taking</vt:lpstr>
      <vt:lpstr>Katrin results 2024</vt:lpstr>
      <vt:lpstr>Katrin final reach</vt:lpstr>
      <vt:lpstr>Cyclotron radiation emission spectroscopy (CRES)</vt:lpstr>
      <vt:lpstr>Project 8 – Phase 2</vt:lpstr>
      <vt:lpstr>Mass limits projections</vt:lpstr>
      <vt:lpstr>Project 8 challenges and timeline</vt:lpstr>
      <vt:lpstr>Back to ptolemy</vt:lpstr>
      <vt:lpstr>PTOLEMY Basic concept</vt:lpstr>
      <vt:lpstr>PTOLEMY: Atomic T target</vt:lpstr>
      <vt:lpstr>Loading chamber</vt:lpstr>
      <vt:lpstr>Heisenberg effect</vt:lpstr>
      <vt:lpstr>Zero point motion and binding</vt:lpstr>
      <vt:lpstr>A tool for mass measurement</vt:lpstr>
      <vt:lpstr>Alternative substrates</vt:lpstr>
      <vt:lpstr>EM filter: KATRIN</vt:lpstr>
      <vt:lpstr>Ptolemy filter concept</vt:lpstr>
      <vt:lpstr>Ptolemy filter</vt:lpstr>
      <vt:lpstr>Filter Performance</vt:lpstr>
      <vt:lpstr>Demonstrator Magnet</vt:lpstr>
      <vt:lpstr>RF pick-up</vt:lpstr>
      <vt:lpstr>RF detection</vt:lpstr>
      <vt:lpstr>RF electronics</vt:lpstr>
      <vt:lpstr>Calorimeter:  TES mCal</vt:lpstr>
      <vt:lpstr>Hemispherical electron energy analyzer</vt:lpstr>
      <vt:lpstr>Ptolemy Progress</vt:lpstr>
      <vt:lpstr>Target</vt:lpstr>
      <vt:lpstr>Target</vt:lpstr>
      <vt:lpstr>Target</vt:lpstr>
      <vt:lpstr>Target</vt:lpstr>
      <vt:lpstr>Ptolemy Progress</vt:lpstr>
      <vt:lpstr>1ug Tritium Configuration and Transmission for LNGS Demonstrator</vt:lpstr>
      <vt:lpstr>Permanent Magnet Target</vt:lpstr>
      <vt:lpstr>Collimated Injection</vt:lpstr>
      <vt:lpstr>1ug Tritium Target Size</vt:lpstr>
      <vt:lpstr>More Attempts</vt:lpstr>
      <vt:lpstr>PTOLEMY </vt:lpstr>
      <vt:lpstr>Neutrino mass future </vt:lpstr>
      <vt:lpstr>Sensitivity as a function of tritium mass</vt:lpstr>
      <vt:lpstr>2026: Key Year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cosmic neutrinos with tritium on graphene: the PTOLEMY project</dc:title>
  <dc:creator>Nicolo de Groot</dc:creator>
  <cp:lastModifiedBy>Groenen-van Eldijk, A.G.M. (Ardi)</cp:lastModifiedBy>
  <cp:revision>59</cp:revision>
  <cp:lastPrinted>2012-12-06T08:37:41Z</cp:lastPrinted>
  <dcterms:created xsi:type="dcterms:W3CDTF">2023-05-12T14:02:04Z</dcterms:created>
  <dcterms:modified xsi:type="dcterms:W3CDTF">2025-09-30T13:57:12Z</dcterms:modified>
</cp:coreProperties>
</file>