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70_7A2511D6.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0"/>
  </p:sldMasterIdLst>
  <p:notesMasterIdLst>
    <p:notesMasterId r:id="rId48"/>
  </p:notesMasterIdLst>
  <p:handoutMasterIdLst>
    <p:handoutMasterId r:id="rId49"/>
  </p:handoutMasterIdLst>
  <p:sldIdLst>
    <p:sldId id="264" r:id="rId11"/>
    <p:sldId id="362" r:id="rId12"/>
    <p:sldId id="388" r:id="rId13"/>
    <p:sldId id="363" r:id="rId14"/>
    <p:sldId id="353" r:id="rId15"/>
    <p:sldId id="369" r:id="rId16"/>
    <p:sldId id="385" r:id="rId17"/>
    <p:sldId id="386" r:id="rId18"/>
    <p:sldId id="383" r:id="rId19"/>
    <p:sldId id="397" r:id="rId20"/>
    <p:sldId id="396" r:id="rId21"/>
    <p:sldId id="370" r:id="rId22"/>
    <p:sldId id="389" r:id="rId23"/>
    <p:sldId id="390" r:id="rId24"/>
    <p:sldId id="391" r:id="rId25"/>
    <p:sldId id="392" r:id="rId26"/>
    <p:sldId id="382" r:id="rId27"/>
    <p:sldId id="393" r:id="rId28"/>
    <p:sldId id="368" r:id="rId29"/>
    <p:sldId id="387" r:id="rId30"/>
    <p:sldId id="322" r:id="rId31"/>
    <p:sldId id="265" r:id="rId32"/>
    <p:sldId id="380" r:id="rId33"/>
    <p:sldId id="381" r:id="rId34"/>
    <p:sldId id="320" r:id="rId35"/>
    <p:sldId id="306" r:id="rId36"/>
    <p:sldId id="394" r:id="rId37"/>
    <p:sldId id="269" r:id="rId38"/>
    <p:sldId id="354" r:id="rId39"/>
    <p:sldId id="340" r:id="rId40"/>
    <p:sldId id="344" r:id="rId41"/>
    <p:sldId id="338" r:id="rId42"/>
    <p:sldId id="356" r:id="rId43"/>
    <p:sldId id="273" r:id="rId44"/>
    <p:sldId id="343" r:id="rId45"/>
    <p:sldId id="364" r:id="rId46"/>
    <p:sldId id="395" r:id="rId47"/>
  </p:sldIdLst>
  <p:sldSz cx="12192000"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56E02AE5-DCAC-EEBC-7408-A9491D648932}" name="Inge van Rens" initials="IvR" userId="Inge van Ren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33" autoAdjust="0"/>
    <p:restoredTop sz="92056" autoAdjust="0"/>
  </p:normalViewPr>
  <p:slideViewPr>
    <p:cSldViewPr>
      <p:cViewPr varScale="1">
        <p:scale>
          <a:sx n="86" d="100"/>
          <a:sy n="86" d="100"/>
        </p:scale>
        <p:origin x="240" y="824"/>
      </p:cViewPr>
      <p:guideLst/>
    </p:cSldViewPr>
  </p:slideViewPr>
  <p:notesTextViewPr>
    <p:cViewPr>
      <p:scale>
        <a:sx n="100" d="100"/>
        <a:sy n="100" d="100"/>
      </p:scale>
      <p:origin x="0" y="0"/>
    </p:cViewPr>
  </p:notesTextViewPr>
  <p:notesViewPr>
    <p:cSldViewPr>
      <p:cViewPr varScale="1">
        <p:scale>
          <a:sx n="42" d="100"/>
          <a:sy n="42" d="100"/>
        </p:scale>
        <p:origin x="234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handoutMaster" Target="handoutMasters/handoutMaster1.xml"/></Relationships>
</file>

<file path=ppt/comments/modernComment_170_7A2511D6.xml><?xml version="1.0" encoding="utf-8"?>
<p188:cmLst xmlns:a="http://schemas.openxmlformats.org/drawingml/2006/main" xmlns:r="http://schemas.openxmlformats.org/officeDocument/2006/relationships" xmlns:p188="http://schemas.microsoft.com/office/powerpoint/2018/8/main">
  <p188:cm id="{06ADF49C-05B9-3A4E-A330-2BDF1F044ABF}" authorId="{56E02AE5-DCAC-EEBC-7408-A9491D648932}" status="resolved" created="2025-06-26T12:32:06.321" complete="100000">
    <ac:deMkLst xmlns:ac="http://schemas.microsoft.com/office/drawing/2013/main/command">
      <pc:docMk xmlns:pc="http://schemas.microsoft.com/office/powerpoint/2013/main/command"/>
      <pc:sldMk xmlns:pc="http://schemas.microsoft.com/office/powerpoint/2013/main/command" cId="2049249750" sldId="368"/>
      <ac:spMk id="4" creationId="{691D423F-D711-2B65-9527-88051AA1B644}"/>
    </ac:deMkLst>
    <p188:txBody>
      <a:bodyPr/>
      <a:lstStyle/>
      <a:p>
        <a:r>
          <a:rPr lang="en-NL"/>
          <a:t>Add a slide about Ptolemy implications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lstStyle>
            <a:lvl1pPr algn="l">
              <a:defRPr sz="1200"/>
            </a:lvl1pPr>
          </a:lstStyle>
          <a:p>
            <a:endParaRPr lang="en-GB" dirty="0"/>
          </a:p>
        </p:txBody>
      </p:sp>
      <p:sp>
        <p:nvSpPr>
          <p:cNvPr id="3" name="Tijdelijke aanduiding voor datum 2"/>
          <p:cNvSpPr>
            <a:spLocks noGrp="1"/>
          </p:cNvSpPr>
          <p:nvPr>
            <p:ph type="dt" sz="quarter" idx="1"/>
          </p:nvPr>
        </p:nvSpPr>
        <p:spPr>
          <a:xfrm>
            <a:off x="3573016" y="360000"/>
            <a:ext cx="2790000" cy="457200"/>
          </a:xfrm>
          <a:prstGeom prst="rect">
            <a:avLst/>
          </a:prstGeom>
        </p:spPr>
        <p:txBody>
          <a:bodyPr vert="horz" lIns="91440" tIns="45720" rIns="91440" bIns="45720" rtlCol="0"/>
          <a:lstStyle>
            <a:lvl1pPr algn="r">
              <a:defRPr sz="1200"/>
            </a:lvl1pPr>
          </a:lstStyle>
          <a:p>
            <a:fld id="{2D7757D0-0DA8-4B50-962C-F8908CCD91C6}" type="datetimeFigureOut">
              <a:rPr lang="en-GB" smtClean="0"/>
              <a:pPr/>
              <a:t>30/06/2025</a:t>
            </a:fld>
            <a:endParaRPr lang="en-GB" dirty="0"/>
          </a:p>
        </p:txBody>
      </p:sp>
      <p:sp>
        <p:nvSpPr>
          <p:cNvPr id="4" name="Tijdelijke aanduiding voor voettekst 3"/>
          <p:cNvSpPr>
            <a:spLocks noGrp="1"/>
          </p:cNvSpPr>
          <p:nvPr>
            <p:ph type="ftr" sz="quarter" idx="2"/>
          </p:nvPr>
        </p:nvSpPr>
        <p:spPr>
          <a:xfrm>
            <a:off x="479520" y="8326800"/>
            <a:ext cx="2790000" cy="457200"/>
          </a:xfrm>
          <a:prstGeom prst="rect">
            <a:avLst/>
          </a:prstGeom>
        </p:spPr>
        <p:txBody>
          <a:bodyPr vert="horz" lIns="91440" tIns="45720" rIns="91440" bIns="45720" rtlCol="0" anchor="b"/>
          <a:lstStyle>
            <a:lvl1pPr algn="l">
              <a:defRPr sz="1200"/>
            </a:lvl1pPr>
          </a:lstStyle>
          <a:p>
            <a:endParaRPr lang="en-GB" dirty="0"/>
          </a:p>
        </p:txBody>
      </p:sp>
      <p:sp>
        <p:nvSpPr>
          <p:cNvPr id="5" name="Tijdelijke aanduiding voor dianummer 4"/>
          <p:cNvSpPr>
            <a:spLocks noGrp="1"/>
          </p:cNvSpPr>
          <p:nvPr>
            <p:ph type="sldNum" sz="quarter" idx="3"/>
          </p:nvPr>
        </p:nvSpPr>
        <p:spPr>
          <a:xfrm>
            <a:off x="3573000" y="8326800"/>
            <a:ext cx="2790000" cy="457200"/>
          </a:xfrm>
          <a:prstGeom prst="rect">
            <a:avLst/>
          </a:prstGeom>
        </p:spPr>
        <p:txBody>
          <a:bodyPr vert="horz" lIns="91440" tIns="45720" rIns="91440" bIns="45720" rtlCol="0" anchor="b"/>
          <a:lstStyle>
            <a:lvl1pPr algn="r">
              <a:defRPr sz="1200"/>
            </a:lvl1pPr>
          </a:lstStyle>
          <a:p>
            <a:fld id="{8393B2BB-416B-4E85-A754-0B695991D3F5}" type="slidenum">
              <a:rPr lang="en-GB" smtClean="0"/>
              <a:pPr/>
              <a:t>‹#›</a:t>
            </a:fld>
            <a:endParaRPr lang="en-GB"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lstStyle>
            <a:lvl1pPr algn="l">
              <a:defRPr sz="1200"/>
            </a:lvl1pPr>
          </a:lstStyle>
          <a:p>
            <a:endParaRPr lang="en-GB" dirty="0"/>
          </a:p>
        </p:txBody>
      </p:sp>
      <p:sp>
        <p:nvSpPr>
          <p:cNvPr id="3" name="Tijdelijke aanduiding voor datum 2"/>
          <p:cNvSpPr>
            <a:spLocks noGrp="1"/>
          </p:cNvSpPr>
          <p:nvPr>
            <p:ph type="dt" idx="1"/>
          </p:nvPr>
        </p:nvSpPr>
        <p:spPr>
          <a:xfrm>
            <a:off x="3505200" y="36000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en-GB" smtClean="0"/>
              <a:pPr/>
              <a:t>30/06/2025</a:t>
            </a:fld>
            <a:endParaRPr lang="en-GB" dirty="0"/>
          </a:p>
        </p:txBody>
      </p:sp>
      <p:sp>
        <p:nvSpPr>
          <p:cNvPr id="4" name="Tijdelijke aanduiding voor dia-afbeelding 3"/>
          <p:cNvSpPr>
            <a:spLocks noGrp="1" noRot="1" noChangeAspect="1"/>
          </p:cNvSpPr>
          <p:nvPr>
            <p:ph type="sldImg" idx="2"/>
          </p:nvPr>
        </p:nvSpPr>
        <p:spPr>
          <a:xfrm>
            <a:off x="381000" y="963613"/>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Tijdelijke aanduiding voor notities 4"/>
          <p:cNvSpPr>
            <a:spLocks noGrp="1"/>
          </p:cNvSpPr>
          <p:nvPr>
            <p:ph type="body" sz="quarter" idx="3"/>
          </p:nvPr>
        </p:nvSpPr>
        <p:spPr>
          <a:xfrm>
            <a:off x="685800" y="4525652"/>
            <a:ext cx="5486400" cy="3636000"/>
          </a:xfrm>
          <a:prstGeom prst="rect">
            <a:avLst/>
          </a:prstGeom>
        </p:spPr>
        <p:txBody>
          <a:bodyPr vert="horz" lIns="91440" tIns="45720" rIns="91440" bIns="45720" rtlCol="0">
            <a:normAutofit/>
          </a:body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
        <p:nvSpPr>
          <p:cNvPr id="6" name="Tijdelijke aanduiding voor voettekst 5"/>
          <p:cNvSpPr>
            <a:spLocks noGrp="1"/>
          </p:cNvSpPr>
          <p:nvPr>
            <p:ph type="ftr" sz="quarter" idx="4"/>
          </p:nvPr>
        </p:nvSpPr>
        <p:spPr>
          <a:xfrm>
            <a:off x="380880" y="8326800"/>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Tijdelijke aanduiding voor dianummer 6"/>
          <p:cNvSpPr>
            <a:spLocks noGrp="1"/>
          </p:cNvSpPr>
          <p:nvPr>
            <p:ph type="sldNum" sz="quarter" idx="5"/>
          </p:nvPr>
        </p:nvSpPr>
        <p:spPr>
          <a:xfrm>
            <a:off x="3505320" y="8326800"/>
            <a:ext cx="2971800" cy="457200"/>
          </a:xfrm>
          <a:prstGeom prst="rect">
            <a:avLst/>
          </a:prstGeom>
        </p:spPr>
        <p:txBody>
          <a:bodyPr vert="horz" lIns="91440" tIns="45720" rIns="91440" bIns="45720" rtlCol="0" anchor="b"/>
          <a:lstStyle>
            <a:lvl1pPr algn="r">
              <a:defRPr sz="1200"/>
            </a:lvl1pPr>
          </a:lstStyle>
          <a:p>
            <a:fld id="{697381A9-0C9E-4D3A-A28B-AC4E168A57BC}" type="slidenum">
              <a:rPr lang="en-GB" smtClean="0"/>
              <a:pPr/>
              <a:t>‹#›</a:t>
            </a:fld>
            <a:endParaRPr lang="en-GB"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a:t>
            </a:fld>
            <a:endParaRPr lang="en-GB" dirty="0"/>
          </a:p>
        </p:txBody>
      </p:sp>
    </p:spTree>
    <p:extLst>
      <p:ext uri="{BB962C8B-B14F-4D97-AF65-F5344CB8AC3E}">
        <p14:creationId xmlns:p14="http://schemas.microsoft.com/office/powerpoint/2010/main" val="2151857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26</a:t>
            </a:fld>
            <a:endParaRPr lang="en-GB" dirty="0"/>
          </a:p>
        </p:txBody>
      </p:sp>
    </p:spTree>
    <p:extLst>
      <p:ext uri="{BB962C8B-B14F-4D97-AF65-F5344CB8AC3E}">
        <p14:creationId xmlns:p14="http://schemas.microsoft.com/office/powerpoint/2010/main" val="1072996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Hydrogenated both samples, meanwhile cooling them with liquid nitrogen to check when the band gap starts to open -&gt; 80s for first sample, 25 min for second</a:t>
            </a:r>
          </a:p>
        </p:txBody>
      </p:sp>
      <p:sp>
        <p:nvSpPr>
          <p:cNvPr id="4" name="Slide Number Placeholder 3"/>
          <p:cNvSpPr>
            <a:spLocks noGrp="1"/>
          </p:cNvSpPr>
          <p:nvPr>
            <p:ph type="sldNum" sz="quarter" idx="5"/>
          </p:nvPr>
        </p:nvSpPr>
        <p:spPr/>
        <p:txBody>
          <a:bodyPr/>
          <a:lstStyle/>
          <a:p>
            <a:fld id="{697381A9-0C9E-4D3A-A28B-AC4E168A57BC}" type="slidenum">
              <a:rPr lang="en-GB" smtClean="0"/>
              <a:pPr/>
              <a:t>27</a:t>
            </a:fld>
            <a:endParaRPr lang="en-GB" dirty="0"/>
          </a:p>
        </p:txBody>
      </p:sp>
    </p:spTree>
    <p:extLst>
      <p:ext uri="{BB962C8B-B14F-4D97-AF65-F5344CB8AC3E}">
        <p14:creationId xmlns:p14="http://schemas.microsoft.com/office/powerpoint/2010/main" val="3293205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At nu -2: </a:t>
            </a:r>
            <a:r>
              <a:rPr lang="nl-NL" dirty="0" err="1"/>
              <a:t>only</a:t>
            </a:r>
            <a:r>
              <a:rPr lang="nl-NL" dirty="0"/>
              <a:t> </a:t>
            </a:r>
            <a:r>
              <a:rPr lang="nl-NL" dirty="0" err="1"/>
              <a:t>localised</a:t>
            </a:r>
            <a:r>
              <a:rPr lang="nl-NL" dirty="0"/>
              <a:t> </a:t>
            </a:r>
            <a:r>
              <a:rPr lang="nl-NL" dirty="0" err="1"/>
              <a:t>states</a:t>
            </a:r>
            <a:r>
              <a:rPr lang="nl-NL" dirty="0"/>
              <a:t> -&gt; no charge carriers -&gt; no </a:t>
            </a:r>
            <a:r>
              <a:rPr lang="nl-NL" dirty="0" err="1"/>
              <a:t>potential</a:t>
            </a:r>
            <a:r>
              <a:rPr lang="nl-NL" dirty="0"/>
              <a:t> </a:t>
            </a:r>
            <a:r>
              <a:rPr lang="nl-NL" dirty="0" err="1"/>
              <a:t>difference</a:t>
            </a:r>
            <a:r>
              <a:rPr lang="nl-NL" dirty="0"/>
              <a:t>? Check </a:t>
            </a:r>
            <a:r>
              <a:rPr lang="nl-NL" dirty="0" err="1"/>
              <a:t>with</a:t>
            </a:r>
            <a:r>
              <a:rPr lang="nl-NL" dirty="0"/>
              <a:t> Uli</a:t>
            </a:r>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31</a:t>
            </a:fld>
            <a:endParaRPr lang="en-GB" dirty="0"/>
          </a:p>
        </p:txBody>
      </p:sp>
    </p:spTree>
    <p:extLst>
      <p:ext uri="{BB962C8B-B14F-4D97-AF65-F5344CB8AC3E}">
        <p14:creationId xmlns:p14="http://schemas.microsoft.com/office/powerpoint/2010/main" val="681663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32</a:t>
            </a:fld>
            <a:endParaRPr lang="en-GB" dirty="0"/>
          </a:p>
        </p:txBody>
      </p:sp>
    </p:spTree>
    <p:extLst>
      <p:ext uri="{BB962C8B-B14F-4D97-AF65-F5344CB8AC3E}">
        <p14:creationId xmlns:p14="http://schemas.microsoft.com/office/powerpoint/2010/main" val="2663631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Pristine graphene: activation sqrt in B </a:t>
            </a:r>
          </a:p>
          <a:p>
            <a:r>
              <a:rPr lang="en-NL" dirty="0"/>
              <a:t>Hydrogenated becomes linear due to curved band structure</a:t>
            </a:r>
          </a:p>
        </p:txBody>
      </p:sp>
      <p:sp>
        <p:nvSpPr>
          <p:cNvPr id="4" name="Slide Number Placeholder 3"/>
          <p:cNvSpPr>
            <a:spLocks noGrp="1"/>
          </p:cNvSpPr>
          <p:nvPr>
            <p:ph type="sldNum" sz="quarter" idx="5"/>
          </p:nvPr>
        </p:nvSpPr>
        <p:spPr/>
        <p:txBody>
          <a:bodyPr/>
          <a:lstStyle/>
          <a:p>
            <a:fld id="{697381A9-0C9E-4D3A-A28B-AC4E168A57BC}" type="slidenum">
              <a:rPr lang="en-GB" smtClean="0"/>
              <a:pPr/>
              <a:t>34</a:t>
            </a:fld>
            <a:endParaRPr lang="en-GB" dirty="0"/>
          </a:p>
        </p:txBody>
      </p:sp>
    </p:spTree>
    <p:extLst>
      <p:ext uri="{BB962C8B-B14F-4D97-AF65-F5344CB8AC3E}">
        <p14:creationId xmlns:p14="http://schemas.microsoft.com/office/powerpoint/2010/main" val="2966346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35</a:t>
            </a:fld>
            <a:endParaRPr lang="en-GB" dirty="0"/>
          </a:p>
        </p:txBody>
      </p:sp>
    </p:spTree>
    <p:extLst>
      <p:ext uri="{BB962C8B-B14F-4D97-AF65-F5344CB8AC3E}">
        <p14:creationId xmlns:p14="http://schemas.microsoft.com/office/powerpoint/2010/main" val="58115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Hydrogenated both samples, meanwhile cooling them with liquid nitrogen to check when the band gap starts to open -&gt; 80s for first sample, 25 min for second</a:t>
            </a:r>
          </a:p>
        </p:txBody>
      </p:sp>
      <p:sp>
        <p:nvSpPr>
          <p:cNvPr id="4" name="Slide Number Placeholder 3"/>
          <p:cNvSpPr>
            <a:spLocks noGrp="1"/>
          </p:cNvSpPr>
          <p:nvPr>
            <p:ph type="sldNum" sz="quarter" idx="5"/>
          </p:nvPr>
        </p:nvSpPr>
        <p:spPr/>
        <p:txBody>
          <a:bodyPr/>
          <a:lstStyle/>
          <a:p>
            <a:fld id="{697381A9-0C9E-4D3A-A28B-AC4E168A57BC}" type="slidenum">
              <a:rPr lang="en-GB" smtClean="0"/>
              <a:pPr/>
              <a:t>5</a:t>
            </a:fld>
            <a:endParaRPr lang="en-GB" dirty="0"/>
          </a:p>
        </p:txBody>
      </p:sp>
    </p:spTree>
    <p:extLst>
      <p:ext uri="{BB962C8B-B14F-4D97-AF65-F5344CB8AC3E}">
        <p14:creationId xmlns:p14="http://schemas.microsoft.com/office/powerpoint/2010/main" val="329320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D peak is measure for impurities, appears after hydrogen exposure</a:t>
            </a:r>
          </a:p>
          <a:p>
            <a:r>
              <a:rPr lang="en-NL" dirty="0"/>
              <a:t>Also D’ as shoulder to G</a:t>
            </a:r>
          </a:p>
        </p:txBody>
      </p:sp>
      <p:sp>
        <p:nvSpPr>
          <p:cNvPr id="4" name="Slide Number Placeholder 3"/>
          <p:cNvSpPr>
            <a:spLocks noGrp="1"/>
          </p:cNvSpPr>
          <p:nvPr>
            <p:ph type="sldNum" sz="quarter" idx="5"/>
          </p:nvPr>
        </p:nvSpPr>
        <p:spPr/>
        <p:txBody>
          <a:bodyPr/>
          <a:lstStyle/>
          <a:p>
            <a:fld id="{697381A9-0C9E-4D3A-A28B-AC4E168A57BC}" type="slidenum">
              <a:rPr lang="en-GB" smtClean="0"/>
              <a:pPr/>
              <a:t>6</a:t>
            </a:fld>
            <a:endParaRPr lang="en-GB" dirty="0"/>
          </a:p>
        </p:txBody>
      </p:sp>
    </p:spTree>
    <p:extLst>
      <p:ext uri="{BB962C8B-B14F-4D97-AF65-F5344CB8AC3E}">
        <p14:creationId xmlns:p14="http://schemas.microsoft.com/office/powerpoint/2010/main" val="972715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Relative size of D and G peaks is often used to determine level of disorder in graphene, ours is not very high, but cannot be easily compared quantitatively</a:t>
            </a:r>
          </a:p>
        </p:txBody>
      </p:sp>
      <p:sp>
        <p:nvSpPr>
          <p:cNvPr id="4" name="Slide Number Placeholder 3"/>
          <p:cNvSpPr>
            <a:spLocks noGrp="1"/>
          </p:cNvSpPr>
          <p:nvPr>
            <p:ph type="sldNum" sz="quarter" idx="5"/>
          </p:nvPr>
        </p:nvSpPr>
        <p:spPr/>
        <p:txBody>
          <a:bodyPr/>
          <a:lstStyle/>
          <a:p>
            <a:fld id="{697381A9-0C9E-4D3A-A28B-AC4E168A57BC}" type="slidenum">
              <a:rPr lang="en-GB" smtClean="0"/>
              <a:pPr/>
              <a:t>7</a:t>
            </a:fld>
            <a:endParaRPr lang="en-GB" dirty="0"/>
          </a:p>
        </p:txBody>
      </p:sp>
    </p:spTree>
    <p:extLst>
      <p:ext uri="{BB962C8B-B14F-4D97-AF65-F5344CB8AC3E}">
        <p14:creationId xmlns:p14="http://schemas.microsoft.com/office/powerpoint/2010/main" val="330052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E45DE-6246-0ED4-03F3-201ABBBD7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EA62A-86E5-14A7-1AC1-A949430282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FBD20-CD89-72EB-45CD-5B88BD4B499E}"/>
              </a:ext>
            </a:extLst>
          </p:cNvPr>
          <p:cNvSpPr>
            <a:spLocks noGrp="1"/>
          </p:cNvSpPr>
          <p:nvPr>
            <p:ph type="body" idx="1"/>
          </p:nvPr>
        </p:nvSpPr>
        <p:spPr/>
        <p:txBody>
          <a:bodyPr/>
          <a:lstStyle/>
          <a:p>
            <a:r>
              <a:rPr lang="en-NL" dirty="0"/>
              <a:t>Our laser was at 532 nm or 2.33 eV/photon, corresponding to the green triangles. In literature the D/G goes up to 5, but we only see it go to 2 in an outlier</a:t>
            </a:r>
          </a:p>
        </p:txBody>
      </p:sp>
      <p:sp>
        <p:nvSpPr>
          <p:cNvPr id="4" name="Slide Number Placeholder 3">
            <a:extLst>
              <a:ext uri="{FF2B5EF4-FFF2-40B4-BE49-F238E27FC236}">
                <a16:creationId xmlns:a16="http://schemas.microsoft.com/office/drawing/2014/main" id="{C130E9E4-F556-8BCF-5A8C-00B750F8773A}"/>
              </a:ext>
            </a:extLst>
          </p:cNvPr>
          <p:cNvSpPr>
            <a:spLocks noGrp="1"/>
          </p:cNvSpPr>
          <p:nvPr>
            <p:ph type="sldNum" sz="quarter" idx="5"/>
          </p:nvPr>
        </p:nvSpPr>
        <p:spPr/>
        <p:txBody>
          <a:bodyPr/>
          <a:lstStyle/>
          <a:p>
            <a:fld id="{697381A9-0C9E-4D3A-A28B-AC4E168A57BC}" type="slidenum">
              <a:rPr lang="en-GB" smtClean="0"/>
              <a:pPr/>
              <a:t>8</a:t>
            </a:fld>
            <a:endParaRPr lang="en-GB" dirty="0"/>
          </a:p>
        </p:txBody>
      </p:sp>
    </p:spTree>
    <p:extLst>
      <p:ext uri="{BB962C8B-B14F-4D97-AF65-F5344CB8AC3E}">
        <p14:creationId xmlns:p14="http://schemas.microsoft.com/office/powerpoint/2010/main" val="87009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9</a:t>
            </a:fld>
            <a:endParaRPr lang="en-GB" dirty="0"/>
          </a:p>
        </p:txBody>
      </p:sp>
    </p:spTree>
    <p:extLst>
      <p:ext uri="{BB962C8B-B14F-4D97-AF65-F5344CB8AC3E}">
        <p14:creationId xmlns:p14="http://schemas.microsoft.com/office/powerpoint/2010/main" val="1105001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91F74-0609-9FFC-8B53-E71E4A9C7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528D9-AE8B-2D9D-6292-611F7C72B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AA742-B1E4-A0F5-57C7-8D94A2CABB95}"/>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A5218D6C-F806-5CD6-FB92-D1B79D4D4EC2}"/>
              </a:ext>
            </a:extLst>
          </p:cNvPr>
          <p:cNvSpPr>
            <a:spLocks noGrp="1"/>
          </p:cNvSpPr>
          <p:nvPr>
            <p:ph type="sldNum" sz="quarter" idx="5"/>
          </p:nvPr>
        </p:nvSpPr>
        <p:spPr/>
        <p:txBody>
          <a:bodyPr/>
          <a:lstStyle/>
          <a:p>
            <a:fld id="{697381A9-0C9E-4D3A-A28B-AC4E168A57BC}" type="slidenum">
              <a:rPr lang="en-GB" smtClean="0"/>
              <a:pPr/>
              <a:t>10</a:t>
            </a:fld>
            <a:endParaRPr lang="en-GB" dirty="0"/>
          </a:p>
        </p:txBody>
      </p:sp>
    </p:spTree>
    <p:extLst>
      <p:ext uri="{BB962C8B-B14F-4D97-AF65-F5344CB8AC3E}">
        <p14:creationId xmlns:p14="http://schemas.microsoft.com/office/powerpoint/2010/main" val="1671462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74F18-6905-66CC-7741-31ABD04BF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57D47-33D8-8F0F-EF02-B3E5A95E4E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DE9D3-C102-2C5B-2234-1909B508559F}"/>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A83D3D18-D16C-63F0-D904-1A1A8ED9D446}"/>
              </a:ext>
            </a:extLst>
          </p:cNvPr>
          <p:cNvSpPr>
            <a:spLocks noGrp="1"/>
          </p:cNvSpPr>
          <p:nvPr>
            <p:ph type="sldNum" sz="quarter" idx="5"/>
          </p:nvPr>
        </p:nvSpPr>
        <p:spPr/>
        <p:txBody>
          <a:bodyPr/>
          <a:lstStyle/>
          <a:p>
            <a:fld id="{697381A9-0C9E-4D3A-A28B-AC4E168A57BC}" type="slidenum">
              <a:rPr lang="en-GB" smtClean="0"/>
              <a:pPr/>
              <a:t>11</a:t>
            </a:fld>
            <a:endParaRPr lang="en-GB" dirty="0"/>
          </a:p>
        </p:txBody>
      </p:sp>
    </p:spTree>
    <p:extLst>
      <p:ext uri="{BB962C8B-B14F-4D97-AF65-F5344CB8AC3E}">
        <p14:creationId xmlns:p14="http://schemas.microsoft.com/office/powerpoint/2010/main" val="1789054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17</a:t>
            </a:fld>
            <a:endParaRPr lang="en-GB" dirty="0"/>
          </a:p>
        </p:txBody>
      </p:sp>
    </p:spTree>
    <p:extLst>
      <p:ext uri="{BB962C8B-B14F-4D97-AF65-F5344CB8AC3E}">
        <p14:creationId xmlns:p14="http://schemas.microsoft.com/office/powerpoint/2010/main" val="274611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3000B"/>
        </a:solidFill>
        <a:effectLst/>
      </p:bgPr>
    </p:bg>
    <p:spTree>
      <p:nvGrpSpPr>
        <p:cNvPr id="1" name=""/>
        <p:cNvGrpSpPr/>
        <p:nvPr/>
      </p:nvGrpSpPr>
      <p:grpSpPr>
        <a:xfrm>
          <a:off x="0" y="0"/>
          <a:ext cx="0" cy="0"/>
          <a:chOff x="0" y="0"/>
          <a:chExt cx="0" cy="0"/>
        </a:xfrm>
      </p:grpSpPr>
      <p:sp>
        <p:nvSpPr>
          <p:cNvPr id="13" name="Vrije tekstregel voor toelichting 1"/>
          <p:cNvSpPr>
            <a:spLocks noGrp="1" noSelect="1"/>
          </p:cNvSpPr>
          <p:nvPr>
            <p:ph type="body" sz="quarter" idx="16" hasCustomPrompt="1"/>
          </p:nvPr>
        </p:nvSpPr>
        <p:spPr>
          <a:xfrm>
            <a:off x="939613" y="5018400"/>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[Optional text line for explanation] </a:t>
            </a:r>
          </a:p>
        </p:txBody>
      </p:sp>
      <p:sp>
        <p:nvSpPr>
          <p:cNvPr id="12" name="Naam van presentator 2"/>
          <p:cNvSpPr>
            <a:spLocks noGrp="1" noSelect="1"/>
          </p:cNvSpPr>
          <p:nvPr>
            <p:ph type="body" sz="quarter" idx="15" hasCustomPrompt="1"/>
          </p:nvPr>
        </p:nvSpPr>
        <p:spPr>
          <a:xfrm>
            <a:off x="939613" y="4774496"/>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[Name of presenter]</a:t>
            </a:r>
          </a:p>
        </p:txBody>
      </p:sp>
      <p:sp>
        <p:nvSpPr>
          <p:cNvPr id="11" name="date 3 (JU-Free)"/>
          <p:cNvSpPr>
            <a:spLocks noGrp="1"/>
          </p:cNvSpPr>
          <p:nvPr>
            <p:ph type="body" sz="quarter" idx="14" hasCustomPrompt="1"/>
          </p:nvPr>
        </p:nvSpPr>
        <p:spPr>
          <a:xfrm>
            <a:off x="939613" y="4528107"/>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latin typeface="+mn-lt"/>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[Date of presentation]</a:t>
            </a:r>
          </a:p>
          <a:p>
            <a:pPr lvl="0"/>
            <a:r>
              <a:rPr lang="en-GB" dirty="0"/>
              <a:t>JU-LEVEL1=</a:t>
            </a:r>
            <a:r>
              <a:rPr lang="en-GB" dirty="0" err="1"/>
              <a:t>Standaard</a:t>
            </a:r>
            <a:endParaRPr lang="en-GB" dirty="0"/>
          </a:p>
        </p:txBody>
      </p:sp>
      <p:sp>
        <p:nvSpPr>
          <p:cNvPr id="6" name="Title 4 (JU-Free)"/>
          <p:cNvSpPr>
            <a:spLocks noGrp="1"/>
          </p:cNvSpPr>
          <p:nvPr>
            <p:ph type="body" sz="quarter" idx="13" hasCustomPrompt="1"/>
          </p:nvPr>
        </p:nvSpPr>
        <p:spPr>
          <a:xfrm>
            <a:off x="863545" y="512677"/>
            <a:ext cx="10080000" cy="3647900"/>
          </a:xfrm>
        </p:spPr>
        <p:txBody>
          <a:bodyPr anchor="b"/>
          <a:lstStyle>
            <a:lvl1pPr marL="0" indent="0">
              <a:lnSpc>
                <a:spcPct val="85000"/>
              </a:lnSpc>
              <a:spcBef>
                <a:spcPts val="0"/>
              </a:spcBef>
              <a:buNone/>
              <a:defRPr sz="6800" b="0">
                <a:solidFill>
                  <a:schemeClr val="bg1"/>
                </a:solidFill>
                <a:latin typeface="+mj-lt"/>
              </a:defRPr>
            </a:lvl1pPr>
            <a:lvl2pPr marL="0" indent="0">
              <a:lnSpc>
                <a:spcPct val="85000"/>
              </a:lnSpc>
              <a:spcBef>
                <a:spcPts val="0"/>
              </a:spcBef>
              <a:buNone/>
              <a:defRPr sz="6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vl7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7pPr>
            <a:lvl8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8pPr>
            <a:lvl9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83525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ame content 2 (JU-Free)"/>
          <p:cNvSpPr>
            <a:spLocks noGrp="1"/>
          </p:cNvSpPr>
          <p:nvPr>
            <p:ph idx="1" hasCustomPrompt="1"/>
          </p:nvPr>
        </p:nvSpPr>
        <p:spPr bwMode="gray">
          <a:xfrm>
            <a:off x="1066027" y="1773930"/>
            <a:ext cx="10062000" cy="4212000"/>
          </a:xfrm>
        </p:spPr>
        <p:txBody>
          <a:bodyPr/>
          <a:lstStyle>
            <a:lvl1pPr>
              <a:defRPr baseline="0"/>
            </a:lvl1pPr>
          </a:lstStyle>
          <a:p>
            <a:pPr lvl="0"/>
            <a:r>
              <a:rPr lang="en-GB" dirty="0"/>
              <a:t>[</a:t>
            </a:r>
            <a:r>
              <a:rPr lang="en-GB" dirty="0" err="1"/>
              <a:t>Tekst</a:t>
            </a:r>
            <a:r>
              <a:rPr lang="en-GB" dirty="0"/>
              <a:t> 2-kolomsindeling]</a:t>
            </a:r>
          </a:p>
          <a:p>
            <a:pPr lvl="0"/>
            <a:r>
              <a:rPr lang="en-GB" dirty="0"/>
              <a:t>JU-LEVEL1=</a:t>
            </a:r>
            <a:r>
              <a:rPr lang="en-GB" dirty="0" err="1"/>
              <a:t>Standaard</a:t>
            </a:r>
            <a:endParaRPr lang="en-GB" dirty="0"/>
          </a:p>
          <a:p>
            <a:pPr lvl="1"/>
            <a:r>
              <a:rPr lang="en-GB" dirty="0"/>
              <a:t>JU-LEVEL2=</a:t>
            </a:r>
            <a:r>
              <a:rPr lang="en-GB" noProof="1"/>
              <a:t> Opsomming 2e niveau</a:t>
            </a:r>
            <a:endParaRPr lang="en-GB" dirty="0"/>
          </a:p>
          <a:p>
            <a:pPr lvl="2"/>
            <a:r>
              <a:rPr lang="en-GB" dirty="0"/>
              <a:t>JU-LEVEL3=</a:t>
            </a:r>
            <a:r>
              <a:rPr lang="en-GB" noProof="1"/>
              <a:t> Opsomming nummer 1e niveau</a:t>
            </a:r>
            <a:endParaRPr lang="en-GB" dirty="0"/>
          </a:p>
          <a:p>
            <a:pPr lvl="3"/>
            <a:r>
              <a:rPr lang="en-GB" dirty="0"/>
              <a:t>JU-LEVEL4=Kop</a:t>
            </a:r>
          </a:p>
          <a:p>
            <a:pPr lvl="4"/>
            <a:r>
              <a:rPr lang="en-GB" dirty="0"/>
              <a:t>JU-LEVEL5=</a:t>
            </a:r>
            <a:r>
              <a:rPr lang="en-GB" dirty="0" err="1"/>
              <a:t>Basistekst</a:t>
            </a:r>
            <a:endParaRPr lang="en-GB" dirty="0"/>
          </a:p>
          <a:p>
            <a:pPr lvl="5"/>
            <a:r>
              <a:rPr lang="en-GB" dirty="0"/>
              <a:t>JU-LEVEL6=</a:t>
            </a:r>
            <a:r>
              <a:rPr lang="en-GB" dirty="0" err="1"/>
              <a:t>Zwevend</a:t>
            </a:r>
            <a:r>
              <a:rPr lang="en-GB" dirty="0"/>
              <a:t> 1e </a:t>
            </a:r>
            <a:r>
              <a:rPr lang="en-GB" dirty="0" err="1"/>
              <a:t>niveau</a:t>
            </a:r>
            <a:endParaRPr lang="en-GB" dirty="0"/>
          </a:p>
          <a:p>
            <a:pPr lvl="6"/>
            <a:r>
              <a:rPr lang="en-GB" dirty="0"/>
              <a:t>JU-LEVEL7=</a:t>
            </a:r>
            <a:r>
              <a:rPr lang="en-GB" dirty="0" err="1"/>
              <a:t>Zwevend</a:t>
            </a:r>
            <a:r>
              <a:rPr lang="en-GB" dirty="0"/>
              <a:t> 2e </a:t>
            </a:r>
            <a:r>
              <a:rPr lang="en-GB" dirty="0" err="1"/>
              <a:t>niveau</a:t>
            </a:r>
            <a:endParaRPr lang="en-GB" dirty="0"/>
          </a:p>
          <a:p>
            <a:pPr lvl="0"/>
            <a:endParaRPr lang="en-GB" noProof="1"/>
          </a:p>
        </p:txBody>
      </p:sp>
      <p:sp>
        <p:nvSpPr>
          <p:cNvPr id="2" name="Title 6"/>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7 (JU-Free)"/>
          <p:cNvSpPr>
            <a:spLocks noGrp="1"/>
          </p:cNvSpPr>
          <p:nvPr>
            <p:ph type="body" sz="quarter" idx="1002" hasCustomPrompt="1"/>
          </p:nvPr>
        </p:nvSpPr>
        <p:spPr>
          <a:xfrm>
            <a:off x="864000" y="670673"/>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1=</a:t>
            </a:r>
            <a:r>
              <a:rPr lang="en-GB" dirty="0" err="1"/>
              <a:t>Standaard</a:t>
            </a:r>
            <a:endParaRPr lang="en-GB" dirty="0"/>
          </a:p>
        </p:txBody>
      </p:sp>
    </p:spTree>
    <p:extLst>
      <p:ext uri="{BB962C8B-B14F-4D97-AF65-F5344CB8AC3E}">
        <p14:creationId xmlns:p14="http://schemas.microsoft.com/office/powerpoint/2010/main" val="355309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frame">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2"/>
          <p:cNvSpPr>
            <a:spLocks noGrp="1" noSelect="1"/>
          </p:cNvSpPr>
          <p:nvPr>
            <p:ph type="dt" sz="half" idx="10"/>
          </p:nvPr>
        </p:nvSpPr>
        <p:spPr/>
        <p:txBody>
          <a:bodyPr/>
          <a:lstStyle/>
          <a:p>
            <a:fld id="{FE0437F3-E15E-8142-89E5-F7DDF2F040EE}" type="datetime4">
              <a:rPr lang="en-US" noProof="1" smtClean="0"/>
              <a:t>June 30, 2025</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3" name="Frame content 5"/>
          <p:cNvSpPr>
            <a:spLocks noGrp="1" noSelect="1"/>
          </p:cNvSpPr>
          <p:nvPr>
            <p:ph idx="1004" hasCustomPrompt="1"/>
          </p:nvPr>
        </p:nvSpPr>
        <p:spPr bwMode="gray">
          <a:xfrm>
            <a:off x="6638827" y="1773930"/>
            <a:ext cx="4489200" cy="4212000"/>
          </a:xfrm>
        </p:spPr>
        <p:txBody>
          <a:bodyPr/>
          <a:lstStyle>
            <a:lvl1pPr>
              <a:defRPr baseline="0"/>
            </a:lvl1pPr>
          </a:lstStyle>
          <a:p>
            <a:pPr lvl="0"/>
            <a:r>
              <a:rPr lang="en-GB"/>
              <a:t>[Tekst 2-kolomsindeling]</a:t>
            </a:r>
            <a:endParaRPr lang="en-GB" dirty="0"/>
          </a:p>
        </p:txBody>
      </p:sp>
      <p:sp>
        <p:nvSpPr>
          <p:cNvPr id="12" name="Frame content 6 (JU-Free)"/>
          <p:cNvSpPr>
            <a:spLocks noGrp="1"/>
          </p:cNvSpPr>
          <p:nvPr>
            <p:ph idx="1003" hasCustomPrompt="1"/>
          </p:nvPr>
        </p:nvSpPr>
        <p:spPr bwMode="gray">
          <a:xfrm>
            <a:off x="1066027" y="1773930"/>
            <a:ext cx="4489200" cy="4212000"/>
          </a:xfrm>
        </p:spPr>
        <p:txBody>
          <a:bodyPr/>
          <a:lstStyle>
            <a:lvl1pPr>
              <a:defRPr baseline="0"/>
            </a:lvl1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p>
          <a:p>
            <a:pPr lvl="0"/>
            <a:endParaRPr lang="en-GB" noProof="1"/>
          </a:p>
        </p:txBody>
      </p:sp>
      <p:sp>
        <p:nvSpPr>
          <p:cNvPr id="2" name="Title 7"/>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8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278817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 white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8474400" y="3160800"/>
            <a:ext cx="3445200" cy="344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8651875" y="3860613"/>
            <a:ext cx="3097213" cy="2232025"/>
          </a:xfrm>
        </p:spPr>
        <p:txBody>
          <a:bodyPr/>
          <a:lstStyle>
            <a:lvl1pPr marL="0" indent="0">
              <a:lnSpc>
                <a:spcPct val="85000"/>
              </a:lnSpc>
              <a:spcBef>
                <a:spcPts val="0"/>
              </a:spcBef>
              <a:buNone/>
              <a:defRPr sz="3000" b="1" baseline="0">
                <a:solidFill>
                  <a:schemeClr val="accent1"/>
                </a:solidFill>
                <a:latin typeface="+mn-lt"/>
              </a:defRPr>
            </a:lvl1pPr>
            <a:lvl2pPr marL="0" indent="0">
              <a:spcBef>
                <a:spcPts val="2400"/>
              </a:spcBef>
              <a:buNone/>
              <a:defRPr sz="1400"/>
            </a:lvl2pPr>
            <a:lvl3pPr marL="0" indent="0">
              <a:spcBef>
                <a:spcPts val="0"/>
              </a:spcBef>
              <a:buFont typeface="Arial" panose="020B0604020202020204" pitchFamily="34" charset="0"/>
              <a:buNone/>
              <a:defRPr sz="1400"/>
            </a:lvl3pPr>
            <a:lvl4pPr marL="0" indent="0">
              <a:spcBef>
                <a:spcPts val="0"/>
              </a:spcBef>
              <a:buFont typeface="Arial" panose="020B0604020202020204" pitchFamily="34" charset="0"/>
              <a:buNone/>
              <a:defRPr sz="1400"/>
            </a:lvl4pPr>
            <a:lvl5pPr marL="0" indent="0">
              <a:spcBef>
                <a:spcPts val="0"/>
              </a:spcBef>
              <a:buFont typeface="Arial" panose="020B0604020202020204" pitchFamily="34" charset="0"/>
              <a:buNone/>
              <a:defRPr sz="1400"/>
            </a:lvl5pPr>
            <a:lvl6pPr marL="0" indent="0">
              <a:spcBef>
                <a:spcPts val="0"/>
              </a:spcBef>
              <a:buFont typeface="Arial" panose="020B0604020202020204" pitchFamily="34" charset="0"/>
              <a:buNone/>
              <a:defRPr sz="1400"/>
            </a:lvl6pPr>
            <a:lvl7pPr marL="0" indent="0">
              <a:spcBef>
                <a:spcPts val="0"/>
              </a:spcBef>
              <a:buFont typeface="Arial" panose="020B0604020202020204" pitchFamily="34" charset="0"/>
              <a:buNone/>
              <a:defRPr sz="1400"/>
            </a:lvl7pPr>
            <a:lvl8pPr marL="0" indent="0">
              <a:spcBef>
                <a:spcPts val="0"/>
              </a:spcBef>
              <a:buFont typeface="Arial" panose="020B0604020202020204" pitchFamily="34" charset="0"/>
              <a:buNone/>
              <a:defRPr sz="1400"/>
            </a:lvl8pPr>
            <a:lvl9pPr marL="0" indent="0">
              <a:spcBef>
                <a:spcPts val="0"/>
              </a:spcBef>
              <a:buFont typeface="Arial" panose="020B0604020202020204" pitchFamily="34" charset="0"/>
              <a:buNone/>
              <a:defRPr sz="1400"/>
            </a:lvl9pPr>
          </a:lstStyle>
          <a:p>
            <a:pPr lvl="0"/>
            <a:r>
              <a:rPr lang="en-GB"/>
              <a:t>[Kop]</a:t>
            </a:r>
          </a:p>
          <a:p>
            <a:pPr lvl="0"/>
            <a:r>
              <a:rPr lang="en-GB"/>
              <a:t>JU-LEVEL1=Kop</a:t>
            </a:r>
          </a:p>
          <a:p>
            <a:pPr lvl="1"/>
            <a:r>
              <a:rPr lang="en-GB"/>
              <a:t>JU-LEVEL2=Basistekst</a:t>
            </a:r>
            <a:endParaRPr lang="en-GB" dirty="0"/>
          </a:p>
        </p:txBody>
      </p:sp>
      <p:sp>
        <p:nvSpPr>
          <p:cNvPr id="2" name="Rounded Rectangle 3">
            <a:extLst>
              <a:ext uri="{FF2B5EF4-FFF2-40B4-BE49-F238E27FC236}">
                <a16:creationId xmlns:a16="http://schemas.microsoft.com/office/drawing/2014/main" id="{658BE619-73D5-4A0A-9AB2-3E869478FB4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79770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red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en-GB"/>
              <a:t>[Kop]</a:t>
            </a:r>
          </a:p>
          <a:p>
            <a:pPr lvl="0"/>
            <a:r>
              <a:rPr lang="en-GB"/>
              <a:t>JU-LEVEL1=Kop</a:t>
            </a:r>
          </a:p>
          <a:p>
            <a:pPr lvl="1"/>
            <a:r>
              <a:rPr lang="en-GB"/>
              <a:t>JU-LEVEL2=Basistekst</a:t>
            </a:r>
            <a:endParaRPr lang="en-GB" dirty="0"/>
          </a:p>
        </p:txBody>
      </p:sp>
      <p:sp>
        <p:nvSpPr>
          <p:cNvPr id="9" name="Rounded Rectangle 3">
            <a:extLst>
              <a:ext uri="{FF2B5EF4-FFF2-40B4-BE49-F238E27FC236}">
                <a16:creationId xmlns:a16="http://schemas.microsoft.com/office/drawing/2014/main" id="{83609E12-BE53-4187-AD3F-CFB25812DE68}"/>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1761144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R)">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6094800" y="0"/>
            <a:ext cx="6094800" cy="6208481"/>
          </a:xfrm>
          <a:noFill/>
        </p:spPr>
        <p:txBody>
          <a:bodyPr/>
          <a:lstStyle>
            <a:lvl1pPr marL="0" indent="0">
              <a:buNone/>
              <a:defRPr/>
            </a:lvl1pPr>
          </a:lstStyle>
          <a:p>
            <a:r>
              <a:rPr lang="en-GB"/>
              <a:t>[Afbeelding]</a:t>
            </a:r>
            <a:endParaRPr lang="en-GB" dirty="0"/>
          </a:p>
        </p:txBody>
      </p:sp>
      <p:sp>
        <p:nvSpPr>
          <p:cNvPr id="17" name="Achtergrondvlak 2"/>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3"/>
          <p:cNvSpPr>
            <a:spLocks noGrp="1" noSelect="1"/>
          </p:cNvSpPr>
          <p:nvPr>
            <p:ph type="dt" sz="half" idx="10"/>
          </p:nvPr>
        </p:nvSpPr>
        <p:spPr/>
        <p:txBody>
          <a:bodyPr/>
          <a:lstStyle/>
          <a:p>
            <a:fld id="{6B430EC5-AB5B-514E-BF5A-B84336DD110D}" type="datetime4">
              <a:rPr lang="en-US" noProof="1" smtClean="0"/>
              <a:t>June 30, 2025</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10656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a:t>[Tekst]</a:t>
            </a:r>
            <a:endParaRPr lang="en-GB" dirty="0"/>
          </a:p>
        </p:txBody>
      </p:sp>
      <p:sp>
        <p:nvSpPr>
          <p:cNvPr id="5" name="***Titel 7"/>
          <p:cNvSpPr>
            <a:spLocks noGrp="1" noSelect="1"/>
          </p:cNvSpPr>
          <p:nvPr>
            <p:ph type="title" hasCustomPrompt="1"/>
          </p:nvPr>
        </p:nvSpPr>
        <p:spPr>
          <a:xfrm>
            <a:off x="864817" y="469373"/>
            <a:ext cx="4727127" cy="720000"/>
          </a:xfrm>
        </p:spPr>
        <p:txBody>
          <a:bodyPr/>
          <a:lstStyle>
            <a:lvl1pPr>
              <a:defRPr/>
            </a:lvl1pPr>
          </a:lstStyle>
          <a:p>
            <a:r>
              <a:rPr lang="en-GB" dirty="0"/>
              <a:t>[title]</a:t>
            </a:r>
          </a:p>
        </p:txBody>
      </p:sp>
      <p:sp>
        <p:nvSpPr>
          <p:cNvPr id="11" name="Frame 8"/>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9"/>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17423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L)">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0" y="0"/>
            <a:ext cx="6094800" cy="6208560"/>
          </a:xfrm>
        </p:spPr>
        <p:txBody>
          <a:bodyPr/>
          <a:lstStyle>
            <a:lvl1pPr marL="0" indent="0">
              <a:buNone/>
              <a:defRPr/>
            </a:lvl1pPr>
          </a:lstStyle>
          <a:p>
            <a:r>
              <a:rPr lang="en-GB"/>
              <a:t>[Afbeelding]</a:t>
            </a:r>
            <a:endParaRPr lang="en-GB" dirty="0"/>
          </a:p>
        </p:txBody>
      </p:sp>
      <p:sp>
        <p:nvSpPr>
          <p:cNvPr id="17" name="Achtergrondvlak 2"/>
          <p:cNvSpPr>
            <a:spLocks noSelect="1"/>
          </p:cNvSpPr>
          <p:nvPr userDrawn="1"/>
        </p:nvSpPr>
        <p:spPr>
          <a:xfrm>
            <a:off x="0" y="6210000"/>
            <a:ext cx="12196800" cy="792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3"/>
          <p:cNvSpPr>
            <a:spLocks noGrp="1" noSelect="1"/>
          </p:cNvSpPr>
          <p:nvPr>
            <p:ph type="dt" sz="half" idx="10"/>
          </p:nvPr>
        </p:nvSpPr>
        <p:spPr/>
        <p:txBody>
          <a:bodyPr/>
          <a:lstStyle/>
          <a:p>
            <a:fld id="{7E69E12F-28D0-E64E-9D3A-3BC7AAA4BBA1}" type="datetime4">
              <a:rPr lang="en-US" noProof="1" smtClean="0"/>
              <a:t>June 30, 2025</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66240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dirty="0"/>
              <a:t>[</a:t>
            </a:r>
            <a:r>
              <a:rPr lang="en-GB" dirty="0" err="1"/>
              <a:t>Tekst</a:t>
            </a:r>
            <a:r>
              <a:rPr lang="en-GB" dirty="0"/>
              <a:t>]</a:t>
            </a:r>
          </a:p>
        </p:txBody>
      </p:sp>
      <p:sp>
        <p:nvSpPr>
          <p:cNvPr id="5" name="***Titel 7"/>
          <p:cNvSpPr>
            <a:spLocks noGrp="1" noSelect="1"/>
          </p:cNvSpPr>
          <p:nvPr>
            <p:ph type="title" hasCustomPrompt="1"/>
          </p:nvPr>
        </p:nvSpPr>
        <p:spPr>
          <a:xfrm>
            <a:off x="6400425" y="469373"/>
            <a:ext cx="4727127" cy="720000"/>
          </a:xfrm>
        </p:spPr>
        <p:txBody>
          <a:bodyPr/>
          <a:lstStyle>
            <a:lvl1pPr>
              <a:defRPr/>
            </a:lvl1pPr>
          </a:lstStyle>
          <a:p>
            <a:r>
              <a:rPr lang="en-GB"/>
              <a:t>[titel]</a:t>
            </a:r>
            <a:endParaRPr lang="en-GB" dirty="0"/>
          </a:p>
        </p:txBody>
      </p:sp>
      <p:sp>
        <p:nvSpPr>
          <p:cNvPr id="11" name="Frame 8"/>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9"/>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15277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white logo">
    <p:spTree>
      <p:nvGrpSpPr>
        <p:cNvPr id="1" name=""/>
        <p:cNvGrpSpPr/>
        <p:nvPr/>
      </p:nvGrpSpPr>
      <p:grpSpPr>
        <a:xfrm>
          <a:off x="0" y="0"/>
          <a:ext cx="0" cy="0"/>
          <a:chOff x="0" y="0"/>
          <a:chExt cx="0" cy="0"/>
        </a:xfrm>
      </p:grpSpPr>
      <p:sp>
        <p:nvSpPr>
          <p:cNvPr id="10"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7"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65509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red/black logo">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47E6A862-E120-4FC9-B4A7-DCAF17FA2D10}"/>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endParaRPr lang="en-GB" dirty="0"/>
          </a:p>
        </p:txBody>
      </p:sp>
      <p:sp>
        <p:nvSpPr>
          <p:cNvPr id="12" name="Achtergrondvlak 2">
            <a:extLst>
              <a:ext uri="{FF2B5EF4-FFF2-40B4-BE49-F238E27FC236}">
                <a16:creationId xmlns:a16="http://schemas.microsoft.com/office/drawing/2014/main" id="{C92C52A1-98B3-4A17-9378-B421B9C2FEC3}"/>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720061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white logo">
    <p:spTree>
      <p:nvGrpSpPr>
        <p:cNvPr id="1" name=""/>
        <p:cNvGrpSpPr/>
        <p:nvPr/>
      </p:nvGrpSpPr>
      <p:grpSpPr>
        <a:xfrm>
          <a:off x="0" y="0"/>
          <a:ext cx="0" cy="0"/>
          <a:chOff x="0" y="0"/>
          <a:chExt cx="0" cy="0"/>
        </a:xfrm>
      </p:grpSpPr>
      <p:sp>
        <p:nvSpPr>
          <p:cNvPr id="7"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9"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10768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red/black logo">
    <p:spTree>
      <p:nvGrpSpPr>
        <p:cNvPr id="1" name=""/>
        <p:cNvGrpSpPr/>
        <p:nvPr/>
      </p:nvGrpSpPr>
      <p:grpSpPr>
        <a:xfrm>
          <a:off x="0" y="0"/>
          <a:ext cx="0" cy="0"/>
          <a:chOff x="0" y="0"/>
          <a:chExt cx="0" cy="0"/>
        </a:xfrm>
      </p:grpSpPr>
      <p:sp>
        <p:nvSpPr>
          <p:cNvPr id="7" name="Frame picture 1">
            <a:extLst>
              <a:ext uri="{FF2B5EF4-FFF2-40B4-BE49-F238E27FC236}">
                <a16:creationId xmlns:a16="http://schemas.microsoft.com/office/drawing/2014/main" id="{37A0C05B-97C3-4483-BD31-B9DD9BC70509}"/>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endParaRPr lang="en-GB" dirty="0"/>
          </a:p>
        </p:txBody>
      </p:sp>
      <p:sp>
        <p:nvSpPr>
          <p:cNvPr id="9" name="Achtergrondvlak 2">
            <a:extLst>
              <a:ext uri="{FF2B5EF4-FFF2-40B4-BE49-F238E27FC236}">
                <a16:creationId xmlns:a16="http://schemas.microsoft.com/office/drawing/2014/main" id="{61754AF3-BC4E-4713-948D-AEF78A2110BC}"/>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12"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31306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41DE7B49-FD2C-574C-969A-12B32012438A}" type="datetime4">
              <a:rPr lang="en-US" noProof="1" smtClean="0"/>
              <a:t>June 30, 2025</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2" name="***Titel 5"/>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endParaRPr lang="en-GB" dirty="0"/>
          </a:p>
        </p:txBody>
      </p:sp>
      <p:sp>
        <p:nvSpPr>
          <p:cNvPr id="10" name="Kopregel 6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
        <p:nvSpPr>
          <p:cNvPr id="7" name="Frame content 2 (JU-Free)">
            <a:extLst>
              <a:ext uri="{FF2B5EF4-FFF2-40B4-BE49-F238E27FC236}">
                <a16:creationId xmlns:a16="http://schemas.microsoft.com/office/drawing/2014/main" id="{9459A21F-F79B-687F-A1C2-9DD2248F60EF}"/>
              </a:ext>
            </a:extLst>
          </p:cNvPr>
          <p:cNvSpPr>
            <a:spLocks noGrp="1"/>
          </p:cNvSpPr>
          <p:nvPr>
            <p:ph idx="1" hasCustomPrompt="1"/>
          </p:nvPr>
        </p:nvSpPr>
        <p:spPr bwMode="gray">
          <a:xfrm>
            <a:off x="854074" y="1773930"/>
            <a:ext cx="10462617" cy="4212000"/>
          </a:xfrm>
        </p:spPr>
        <p:txBody>
          <a:bodyPr/>
          <a:lstStyle>
            <a:lvl1pPr>
              <a:defRPr sz="2000" baseline="0"/>
            </a:lvl1pPr>
            <a:lvl2pPr>
              <a:defRPr sz="2000"/>
            </a:lvl2pPr>
            <a:lvl3pPr>
              <a:defRPr sz="2000"/>
            </a:lvl3pPr>
            <a:lvl4pPr>
              <a:defRPr sz="2000"/>
            </a:lvl4pPr>
            <a:lvl5pPr>
              <a:defRPr sz="2000"/>
            </a:lvl5pPr>
            <a:lvl6pPr>
              <a:defRPr sz="2000"/>
            </a:lvl6pPr>
            <a:lvl7pPr>
              <a:defRPr sz="2000"/>
            </a:lvl7pPr>
          </a:lstStyle>
          <a:p>
            <a:pPr lvl="0"/>
            <a:r>
              <a:rPr lang="en-GB" dirty="0"/>
              <a:t>[</a:t>
            </a:r>
            <a:r>
              <a:rPr lang="en-GB" dirty="0" err="1"/>
              <a:t>Tekst</a:t>
            </a:r>
            <a:r>
              <a:rPr lang="en-GB" dirty="0"/>
              <a:t> 2-kolomsindeling]</a:t>
            </a:r>
          </a:p>
          <a:p>
            <a:pPr lvl="0"/>
            <a:r>
              <a:rPr lang="en-GB" dirty="0"/>
              <a:t>JU-LEVEL1=</a:t>
            </a:r>
            <a:r>
              <a:rPr lang="en-GB" dirty="0" err="1"/>
              <a:t>Standaard</a:t>
            </a:r>
            <a:endParaRPr lang="en-GB" dirty="0"/>
          </a:p>
          <a:p>
            <a:pPr lvl="1"/>
            <a:r>
              <a:rPr lang="en-GB" dirty="0"/>
              <a:t>JU-LEVEL2=</a:t>
            </a:r>
            <a:r>
              <a:rPr lang="en-GB" noProof="1"/>
              <a:t> Opsomming 2e niveau</a:t>
            </a:r>
            <a:endParaRPr lang="en-GB" dirty="0"/>
          </a:p>
          <a:p>
            <a:pPr lvl="2"/>
            <a:r>
              <a:rPr lang="en-GB" dirty="0"/>
              <a:t>JU-LEVEL3=</a:t>
            </a:r>
            <a:r>
              <a:rPr lang="en-GB" noProof="1"/>
              <a:t> Opsomming nummer 1e niveau</a:t>
            </a:r>
            <a:endParaRPr lang="en-GB" dirty="0"/>
          </a:p>
          <a:p>
            <a:pPr lvl="3"/>
            <a:r>
              <a:rPr lang="en-GB" dirty="0"/>
              <a:t>JU-LEVEL4=Kop</a:t>
            </a:r>
          </a:p>
          <a:p>
            <a:pPr lvl="4"/>
            <a:r>
              <a:rPr lang="en-GB" dirty="0"/>
              <a:t>JU-LEVEL5=</a:t>
            </a:r>
            <a:r>
              <a:rPr lang="en-GB" dirty="0" err="1"/>
              <a:t>Basistekst</a:t>
            </a:r>
            <a:endParaRPr lang="en-GB" dirty="0"/>
          </a:p>
          <a:p>
            <a:pPr lvl="5"/>
            <a:r>
              <a:rPr lang="en-GB" dirty="0"/>
              <a:t>JU-LEVEL6=</a:t>
            </a:r>
            <a:r>
              <a:rPr lang="en-GB" dirty="0" err="1"/>
              <a:t>Zwevend</a:t>
            </a:r>
            <a:r>
              <a:rPr lang="en-GB" dirty="0"/>
              <a:t> 1e </a:t>
            </a:r>
            <a:r>
              <a:rPr lang="en-GB" dirty="0" err="1"/>
              <a:t>niveau</a:t>
            </a:r>
            <a:endParaRPr lang="en-GB" dirty="0"/>
          </a:p>
          <a:p>
            <a:pPr lvl="6"/>
            <a:r>
              <a:rPr lang="en-GB" dirty="0"/>
              <a:t>JU-LEVEL7=</a:t>
            </a:r>
            <a:r>
              <a:rPr lang="en-GB" dirty="0" err="1"/>
              <a:t>Zwevend</a:t>
            </a:r>
            <a:r>
              <a:rPr lang="en-GB" dirty="0"/>
              <a:t> 2e </a:t>
            </a:r>
            <a:r>
              <a:rPr lang="en-GB" dirty="0" err="1"/>
              <a:t>niveau</a:t>
            </a:r>
            <a:endParaRPr lang="en-GB" dirty="0"/>
          </a:p>
          <a:p>
            <a:pPr lvl="0"/>
            <a:endParaRPr lang="en-GB" noProof="1"/>
          </a:p>
        </p:txBody>
      </p:sp>
    </p:spTree>
    <p:extLst>
      <p:ext uri="{BB962C8B-B14F-4D97-AF65-F5344CB8AC3E}">
        <p14:creationId xmlns:p14="http://schemas.microsoft.com/office/powerpoint/2010/main" val="252554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noSelect="1"/>
          </p:cNvSpPr>
          <p:nvPr>
            <p:ph type="title" hasCustomPrompt="1"/>
          </p:nvPr>
        </p:nvSpPr>
        <p:spPr bwMode="gray"/>
        <p:txBody>
          <a:bodyPr/>
          <a:lstStyle>
            <a:lvl1pPr>
              <a:defRPr/>
            </a:lvl1pPr>
          </a:lstStyle>
          <a:p>
            <a:r>
              <a:rPr lang="en-GB" noProof="1"/>
              <a:t>[title]</a:t>
            </a:r>
          </a:p>
        </p:txBody>
      </p:sp>
      <p:sp>
        <p:nvSpPr>
          <p:cNvPr id="6" name="Date Placeholder 2"/>
          <p:cNvSpPr>
            <a:spLocks noGrp="1" noSelect="1"/>
          </p:cNvSpPr>
          <p:nvPr>
            <p:ph type="dt" sz="half" idx="10"/>
          </p:nvPr>
        </p:nvSpPr>
        <p:spPr/>
        <p:txBody>
          <a:bodyPr/>
          <a:lstStyle/>
          <a:p>
            <a:fld id="{9D54664F-6154-2F41-BEBE-39925DFFBB20}" type="datetime4">
              <a:rPr lang="en-US" noProof="1" smtClean="0"/>
              <a:t>June 30, 2025</a:t>
            </a:fld>
            <a:endParaRPr lang="en-GB" noProof="1"/>
          </a:p>
        </p:txBody>
      </p:sp>
      <p:sp>
        <p:nvSpPr>
          <p:cNvPr id="7" name="Footer Placeholder 3"/>
          <p:cNvSpPr>
            <a:spLocks noGrp="1" noSelect="1"/>
          </p:cNvSpPr>
          <p:nvPr>
            <p:ph type="ftr" sz="quarter" idx="11"/>
          </p:nvPr>
        </p:nvSpPr>
        <p:spPr/>
        <p:txBody>
          <a:bodyPr/>
          <a:lstStyle/>
          <a:p>
            <a:r>
              <a:rPr lang="en-GB" noProof="1"/>
              <a:t>[Voettekst]</a:t>
            </a:r>
          </a:p>
        </p:txBody>
      </p:sp>
      <p:sp>
        <p:nvSpPr>
          <p:cNvPr id="8"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Highlights (1)">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069361FF-188A-AF43-BE95-36CABFE5C365}" type="datetime4">
              <a:rPr lang="en-US" noProof="1" smtClean="0"/>
              <a:t>June 30, 2025</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3" name="Frame text 4 (JU-Free)"/>
          <p:cNvSpPr>
            <a:spLocks noGrp="1"/>
          </p:cNvSpPr>
          <p:nvPr>
            <p:ph type="body" sz="quarter" idx="13" hasCustomPrompt="1"/>
          </p:nvPr>
        </p:nvSpPr>
        <p:spPr>
          <a:xfrm>
            <a:off x="1017712" y="2215838"/>
            <a:ext cx="10298980"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r>
              <a:rPr lang="en-GB" dirty="0"/>
              <a:t> </a:t>
            </a:r>
          </a:p>
        </p:txBody>
      </p:sp>
      <p:sp>
        <p:nvSpPr>
          <p:cNvPr id="2" name="***Titel 5"/>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endParaRPr lang="en-GB" dirty="0"/>
          </a:p>
        </p:txBody>
      </p:sp>
      <p:sp>
        <p:nvSpPr>
          <p:cNvPr id="10" name="Kopregel 6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485036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4A98EF51-405B-3648-A7D0-ECBD445814CB}" type="datetime4">
              <a:rPr lang="en-US" noProof="1" smtClean="0"/>
              <a:t>June 30, 2025</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4" name="Frame text 4"/>
          <p:cNvSpPr>
            <a:spLocks noGrp="1" noSelect="1"/>
          </p:cNvSpPr>
          <p:nvPr>
            <p:ph type="body" sz="quarter" idx="14" hasCustomPrompt="1"/>
          </p:nvPr>
        </p:nvSpPr>
        <p:spPr>
          <a:xfrm>
            <a:off x="5541900" y="2217600"/>
            <a:ext cx="577479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 typeface="Open Sans" panose="020B0606030504020204" pitchFamily="34" charset="0"/>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3" name="Frame text 5 (JU-Free)"/>
          <p:cNvSpPr>
            <a:spLocks noGrp="1"/>
          </p:cNvSpPr>
          <p:nvPr>
            <p:ph type="body" sz="quarter" idx="13" hasCustomPrompt="1"/>
          </p:nvPr>
        </p:nvSpPr>
        <p:spPr>
          <a:xfrm>
            <a:off x="1017712" y="2215838"/>
            <a:ext cx="4034171"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r>
              <a:rPr lang="en-GB" dirty="0"/>
              <a:t> </a:t>
            </a:r>
          </a:p>
        </p:txBody>
      </p:sp>
      <p:sp>
        <p:nvSpPr>
          <p:cNvPr id="2" name="***Titel 6"/>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endParaRPr lang="en-GB" dirty="0"/>
          </a:p>
        </p:txBody>
      </p:sp>
      <p:sp>
        <p:nvSpPr>
          <p:cNvPr id="10" name="Kopregel 7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34641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s (4)">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B09B6D39-102D-3E43-81A7-CF07BCC42EB2}" type="datetime4">
              <a:rPr lang="en-US" noProof="1" smtClean="0"/>
              <a:t>June 30, 2025</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6" name="Frame text 4"/>
          <p:cNvSpPr>
            <a:spLocks noGrp="1" noSelect="1"/>
          </p:cNvSpPr>
          <p:nvPr>
            <p:ph type="body" sz="quarter" idx="16" hasCustomPrompt="1"/>
          </p:nvPr>
        </p:nvSpPr>
        <p:spPr>
          <a:xfrm>
            <a:off x="9249904"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5" name="Frame text 5"/>
          <p:cNvSpPr>
            <a:spLocks noGrp="1" noSelect="1"/>
          </p:cNvSpPr>
          <p:nvPr>
            <p:ph type="body" sz="quarter" idx="15" hasCustomPrompt="1"/>
          </p:nvPr>
        </p:nvSpPr>
        <p:spPr>
          <a:xfrm>
            <a:off x="6509241"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4" name="Frame text 6"/>
          <p:cNvSpPr>
            <a:spLocks noGrp="1" noSelect="1"/>
          </p:cNvSpPr>
          <p:nvPr>
            <p:ph type="body" sz="quarter" idx="14" hasCustomPrompt="1"/>
          </p:nvPr>
        </p:nvSpPr>
        <p:spPr>
          <a:xfrm>
            <a:off x="3768579"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3" name="Frame text 7 (JU-Free)"/>
          <p:cNvSpPr>
            <a:spLocks noGrp="1"/>
          </p:cNvSpPr>
          <p:nvPr>
            <p:ph type="body" sz="quarter" idx="13" hasCustomPrompt="1"/>
          </p:nvPr>
        </p:nvSpPr>
        <p:spPr>
          <a:xfrm>
            <a:off x="1027917"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endParaRPr lang="en-GB" dirty="0"/>
          </a:p>
        </p:txBody>
      </p:sp>
      <p:sp>
        <p:nvSpPr>
          <p:cNvPr id="2" name="***Titel 8"/>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endParaRPr lang="en-GB" dirty="0"/>
          </a:p>
        </p:txBody>
      </p:sp>
      <p:sp>
        <p:nvSpPr>
          <p:cNvPr id="17" name="Kopregel 9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10148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ween slide white">
    <p:bg>
      <p:bgPr>
        <a:solidFill>
          <a:srgbClr val="FFFFFF"/>
        </a:solidFill>
        <a:effectLst/>
      </p:bgPr>
    </p:bg>
    <p:spTree>
      <p:nvGrpSpPr>
        <p:cNvPr id="1" name=""/>
        <p:cNvGrpSpPr/>
        <p:nvPr/>
      </p:nvGrpSpPr>
      <p:grpSpPr>
        <a:xfrm>
          <a:off x="0" y="0"/>
          <a:ext cx="0" cy="0"/>
          <a:chOff x="0" y="0"/>
          <a:chExt cx="0" cy="0"/>
        </a:xfrm>
      </p:grpSpPr>
      <p:sp>
        <p:nvSpPr>
          <p:cNvPr id="4" name="Frame text 1 (JU-Free)">
            <a:extLst>
              <a:ext uri="{FF2B5EF4-FFF2-40B4-BE49-F238E27FC236}">
                <a16:creationId xmlns:a16="http://schemas.microsoft.com/office/drawing/2014/main" id="{47B08040-1AC6-4424-AC77-34664CAA4BE7}"/>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Tree>
    <p:extLst>
      <p:ext uri="{BB962C8B-B14F-4D97-AF65-F5344CB8AC3E}">
        <p14:creationId xmlns:p14="http://schemas.microsoft.com/office/powerpoint/2010/main" val="18862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etween slide Red Impact">
    <p:bg>
      <p:bgPr>
        <a:solidFill>
          <a:srgbClr val="E3000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9003792C-E96E-4CD5-83F8-FBFE78F93C8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8C201B"/>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6"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49152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etween slide Lady bug">
    <p:bg>
      <p:bgPr>
        <a:solidFill>
          <a:srgbClr val="8C201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7309AEE2-23F3-4485-AB59-68003885CF2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9400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etween slide Maroon">
    <p:bg>
      <p:bgPr>
        <a:solidFill>
          <a:srgbClr val="730E04"/>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0574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column layout">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2"/>
          <p:cNvSpPr>
            <a:spLocks noGrp="1" noSelect="1"/>
          </p:cNvSpPr>
          <p:nvPr>
            <p:ph type="dt" sz="half" idx="10"/>
          </p:nvPr>
        </p:nvSpPr>
        <p:spPr/>
        <p:txBody>
          <a:bodyPr/>
          <a:lstStyle/>
          <a:p>
            <a:fld id="{C4324455-9B02-0149-86BD-BFC34D7834EA}" type="datetime4">
              <a:rPr lang="en-US" noProof="1" smtClean="0"/>
              <a:t>June 30, 2025</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2" name="Title 5"/>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6 (JU-Free)"/>
          <p:cNvSpPr>
            <a:spLocks noGrp="1"/>
          </p:cNvSpPr>
          <p:nvPr>
            <p:ph type="body" sz="quarter" idx="1002" hasCustomPrompt="1"/>
          </p:nvPr>
        </p:nvSpPr>
        <p:spPr>
          <a:xfrm>
            <a:off x="864000" y="680400"/>
            <a:ext cx="10440000"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
        <p:nvSpPr>
          <p:cNvPr id="5" name="Frame text 7 (JU-Free)"/>
          <p:cNvSpPr>
            <a:spLocks noGrp="1"/>
          </p:cNvSpPr>
          <p:nvPr>
            <p:ph type="body" sz="quarter" idx="1003" hasCustomPrompt="1"/>
          </p:nvPr>
        </p:nvSpPr>
        <p:spPr>
          <a:xfrm>
            <a:off x="1065213" y="2134800"/>
            <a:ext cx="10062000" cy="3636000"/>
          </a:xfrm>
        </p:spPr>
        <p:txBody>
          <a:bodyPr numCol="2" spcCol="1080000"/>
          <a:lstStyle>
            <a:lvl1pPr>
              <a:defRPr/>
            </a:lvl1pPr>
            <a:lvl4pPr>
              <a:defRPr/>
            </a:lvl4pPr>
            <a:lvl5pPr>
              <a:defRPr/>
            </a:lvl5pPr>
            <a:lvl6pPr>
              <a:defRPr baseline="0"/>
            </a:lvl6pPr>
            <a:lvl7pPr>
              <a:defRPr/>
            </a:lvl7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1"/>
          <p:cNvSpPr>
            <a:spLocks noGrp="1" noSelect="1"/>
          </p:cNvSpPr>
          <p:nvPr>
            <p:ph type="dt" sz="half" idx="2"/>
          </p:nvPr>
        </p:nvSpPr>
        <p:spPr bwMode="gray">
          <a:xfrm>
            <a:off x="9816205" y="6489368"/>
            <a:ext cx="1260222" cy="252000"/>
          </a:xfrm>
          <a:prstGeom prst="rect">
            <a:avLst/>
          </a:prstGeom>
        </p:spPr>
        <p:txBody>
          <a:bodyPr vert="horz" lIns="0" tIns="0" rIns="0" bIns="0" rtlCol="0" anchor="t">
            <a:noAutofit/>
          </a:bodyPr>
          <a:lstStyle>
            <a:lvl1pPr algn="r">
              <a:defRPr sz="1000">
                <a:solidFill>
                  <a:schemeClr val="tx1"/>
                </a:solidFill>
                <a:latin typeface="+mn-lt"/>
              </a:defRPr>
            </a:lvl1pPr>
          </a:lstStyle>
          <a:p>
            <a:fld id="{5E53AB89-868D-9C43-9636-0D3731985CEF}" type="datetime4">
              <a:rPr lang="en-US" noProof="1" smtClean="0"/>
              <a:t>June 30, 2025</a:t>
            </a:fld>
            <a:endParaRPr lang="en-GB" noProof="1"/>
          </a:p>
        </p:txBody>
      </p:sp>
      <p:sp>
        <p:nvSpPr>
          <p:cNvPr id="5" name="Footer Placeholder 2"/>
          <p:cNvSpPr>
            <a:spLocks noGrp="1" noSelect="1"/>
          </p:cNvSpPr>
          <p:nvPr>
            <p:ph type="ftr" sz="quarter" idx="3"/>
          </p:nvPr>
        </p:nvSpPr>
        <p:spPr bwMode="gray">
          <a:xfrm>
            <a:off x="1065600" y="6489368"/>
            <a:ext cx="3060000"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t>[Voettekst]</a:t>
            </a:r>
          </a:p>
        </p:txBody>
      </p:sp>
      <p:sp>
        <p:nvSpPr>
          <p:cNvPr id="6" name="Slide Number Placeholder 3"/>
          <p:cNvSpPr>
            <a:spLocks noGrp="1" noSelect="1"/>
          </p:cNvSpPr>
          <p:nvPr>
            <p:ph type="sldNum" sz="quarter" idx="4"/>
          </p:nvPr>
        </p:nvSpPr>
        <p:spPr bwMode="gray">
          <a:xfrm>
            <a:off x="11116439" y="6489368"/>
            <a:ext cx="38958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3" name="Frame text 4 (JU-Free)"/>
          <p:cNvSpPr>
            <a:spLocks noGrp="1"/>
          </p:cNvSpPr>
          <p:nvPr>
            <p:ph type="body" idx="1"/>
          </p:nvPr>
        </p:nvSpPr>
        <p:spPr bwMode="gray">
          <a:xfrm>
            <a:off x="1066027" y="1773930"/>
            <a:ext cx="10440000" cy="4428000"/>
          </a:xfrm>
          <a:prstGeom prst="rect">
            <a:avLst/>
          </a:prstGeom>
        </p:spPr>
        <p:txBody>
          <a:bodyPr vert="horz" lIns="0" tIns="0" rIns="0" bIns="0" rtlCol="0">
            <a:noAutofit/>
          </a:bodyPr>
          <a:lstStyle/>
          <a:p>
            <a:pPr lvl="0"/>
            <a:r>
              <a:rPr lang="en-GB" noProof="1"/>
              <a:t>JU-LEVEL1=Opsomming 1e niveau</a:t>
            </a:r>
          </a:p>
          <a:p>
            <a:pPr lvl="1"/>
            <a:r>
              <a:rPr lang="en-GB" noProof="1"/>
              <a:t>JU-LEVEL2=Opsomming 2e niveau</a:t>
            </a:r>
          </a:p>
          <a:p>
            <a:pPr lvl="2"/>
            <a:r>
              <a:rPr lang="en-GB" noProof="1"/>
              <a:t>JU-LEVEL3=Opsomming nummer 1e niveau</a:t>
            </a:r>
          </a:p>
          <a:p>
            <a:pPr lvl="3"/>
            <a:r>
              <a:rPr lang="en-GB" noProof="1"/>
              <a:t>JU-LEVEL4=Kop</a:t>
            </a:r>
          </a:p>
          <a:p>
            <a:pPr lvl="4"/>
            <a:r>
              <a:rPr lang="en-GB" noProof="1"/>
              <a:t>JU-LEVEL5=Basistekst</a:t>
            </a:r>
          </a:p>
          <a:p>
            <a:pPr lvl="5"/>
            <a:r>
              <a:rPr lang="en-GB" noProof="1"/>
              <a:t>JU-LEVEL6=Zwevend 1e niveau</a:t>
            </a:r>
          </a:p>
          <a:p>
            <a:pPr lvl="6"/>
            <a:r>
              <a:rPr lang="en-GB" noProof="1"/>
              <a:t>JU-LEVEL7=Zwevend 2e niveau</a:t>
            </a:r>
          </a:p>
        </p:txBody>
      </p:sp>
      <p:sp>
        <p:nvSpPr>
          <p:cNvPr id="2" name="Title Placeholder 5"/>
          <p:cNvSpPr>
            <a:spLocks noGrp="1" noSelect="1"/>
          </p:cNvSpPr>
          <p:nvPr>
            <p:ph type="title"/>
          </p:nvPr>
        </p:nvSpPr>
        <p:spPr bwMode="gray">
          <a:xfrm>
            <a:off x="864817" y="469373"/>
            <a:ext cx="10440000" cy="720000"/>
          </a:xfrm>
          <a:prstGeom prst="rect">
            <a:avLst/>
          </a:prstGeom>
        </p:spPr>
        <p:txBody>
          <a:bodyPr vert="horz" lIns="0" tIns="0" rIns="0" bIns="0" rtlCol="0" anchor="t">
            <a:noAutofit/>
          </a:bodyPr>
          <a:lstStyle/>
          <a:p>
            <a:r>
              <a:rPr lang="en-GB" noProof="1"/>
              <a:t>[Title]</a:t>
            </a:r>
          </a:p>
        </p:txBody>
      </p:sp>
      <p:sp>
        <p:nvSpPr>
          <p:cNvPr id="9" name="Frame 6"/>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ame 7"/>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cSld>
  <p:clrMap bg1="lt1" tx1="dk1" bg2="lt2" tx2="dk2" accent1="accent1" accent2="accent2" accent3="accent3" accent4="accent4" accent5="accent5" accent6="accent6" hlink="hlink" folHlink="folHlink"/>
  <p:sldLayoutIdLst>
    <p:sldLayoutId id="2147483715" r:id="rId1"/>
    <p:sldLayoutId id="2147483718" r:id="rId2"/>
    <p:sldLayoutId id="2147483719" r:id="rId3"/>
    <p:sldLayoutId id="2147483716" r:id="rId4"/>
    <p:sldLayoutId id="2147483737" r:id="rId5"/>
    <p:sldLayoutId id="2147483720" r:id="rId6"/>
    <p:sldLayoutId id="2147483721" r:id="rId7"/>
    <p:sldLayoutId id="2147483722" r:id="rId8"/>
    <p:sldLayoutId id="2147483710" r:id="rId9"/>
    <p:sldLayoutId id="2147483724" r:id="rId10"/>
    <p:sldLayoutId id="2147483732" r:id="rId11"/>
    <p:sldLayoutId id="2147483725" r:id="rId12"/>
    <p:sldLayoutId id="2147483726" r:id="rId13"/>
    <p:sldLayoutId id="2147483728" r:id="rId14"/>
    <p:sldLayoutId id="2147483729" r:id="rId15"/>
    <p:sldLayoutId id="2147483730" r:id="rId16"/>
    <p:sldLayoutId id="2147483740" r:id="rId17"/>
    <p:sldLayoutId id="2147483731" r:id="rId18"/>
    <p:sldLayoutId id="2147483741" r:id="rId19"/>
    <p:sldLayoutId id="2147483713" r:id="rId20"/>
    <p:sldLayoutId id="2147483742" r:id="rId21"/>
  </p:sldLayoutIdLst>
  <p:hf hdr="0" ftr="0" dt="0"/>
  <p:txStyles>
    <p:titleStyle>
      <a:lvl1pPr algn="l" defTabSz="1088610" rtl="0" eaLnBrk="1" latinLnBrk="0" hangingPunct="1">
        <a:spcBef>
          <a:spcPct val="0"/>
        </a:spcBef>
        <a:buNone/>
        <a:defRPr sz="1700" b="0" kern="1200" cap="all" baseline="0">
          <a:solidFill>
            <a:schemeClr val="accent1"/>
          </a:solidFill>
          <a:latin typeface="+mj-lt"/>
          <a:ea typeface="+mj-ea"/>
          <a:cs typeface="+mj-cs"/>
        </a:defRPr>
      </a:lvl1pPr>
    </p:titleStyle>
    <p:body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microsoft.com/office/2018/10/relationships/comments" Target="../comments/modernComment_170_7A2511D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NUL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NULL"/><Relationship Id="rId5" Type="http://schemas.openxmlformats.org/officeDocument/2006/relationships/image" Target="NUL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ceholder 1">
            <a:extLst>
              <a:ext uri="{FF2B5EF4-FFF2-40B4-BE49-F238E27FC236}">
                <a16:creationId xmlns:a16="http://schemas.microsoft.com/office/drawing/2014/main" id="{CA112733-8D84-4185-A440-97A0DAA270BD}"/>
              </a:ext>
            </a:extLst>
          </p:cNvPr>
          <p:cNvSpPr>
            <a:spLocks noGrp="1"/>
          </p:cNvSpPr>
          <p:nvPr>
            <p:ph type="body" sz="quarter" idx="16"/>
          </p:nvPr>
        </p:nvSpPr>
        <p:spPr>
          <a:xfrm>
            <a:off x="635456" y="5013150"/>
            <a:ext cx="9900000" cy="216000"/>
          </a:xfrm>
        </p:spPr>
        <p:txBody>
          <a:bodyPr/>
          <a:lstStyle/>
          <a:p>
            <a:r>
              <a:rPr lang="en-GB" dirty="0">
                <a:solidFill>
                  <a:schemeClr val="accent2">
                    <a:lumMod val="20000"/>
                    <a:lumOff val="80000"/>
                  </a:schemeClr>
                </a:solidFill>
              </a:rPr>
              <a:t>Radboud University Nijmegen, the Netherlands</a:t>
            </a:r>
          </a:p>
        </p:txBody>
      </p:sp>
      <p:sp>
        <p:nvSpPr>
          <p:cNvPr id="8" name="Placeholder 2">
            <a:extLst>
              <a:ext uri="{FF2B5EF4-FFF2-40B4-BE49-F238E27FC236}">
                <a16:creationId xmlns:a16="http://schemas.microsoft.com/office/drawing/2014/main" id="{D3DA2521-808E-495E-88BB-D395FF88EB99}"/>
              </a:ext>
            </a:extLst>
          </p:cNvPr>
          <p:cNvSpPr>
            <a:spLocks noGrp="1"/>
          </p:cNvSpPr>
          <p:nvPr>
            <p:ph type="body" sz="quarter" idx="15"/>
          </p:nvPr>
        </p:nvSpPr>
        <p:spPr>
          <a:xfrm>
            <a:off x="635456" y="4774496"/>
            <a:ext cx="9900000" cy="216000"/>
          </a:xfrm>
        </p:spPr>
        <p:txBody>
          <a:bodyPr/>
          <a:lstStyle/>
          <a:p>
            <a:r>
              <a:rPr lang="en-GB" dirty="0">
                <a:solidFill>
                  <a:schemeClr val="accent2">
                    <a:lumMod val="20000"/>
                    <a:lumOff val="80000"/>
                  </a:schemeClr>
                </a:solidFill>
              </a:rPr>
              <a:t>Inge van Rens</a:t>
            </a:r>
          </a:p>
        </p:txBody>
      </p:sp>
      <p:sp>
        <p:nvSpPr>
          <p:cNvPr id="7" name="Placeholder 3">
            <a:extLst>
              <a:ext uri="{FF2B5EF4-FFF2-40B4-BE49-F238E27FC236}">
                <a16:creationId xmlns:a16="http://schemas.microsoft.com/office/drawing/2014/main" id="{6BF34FB1-DA5E-4CB1-983E-E2A1F9F56F30}"/>
              </a:ext>
            </a:extLst>
          </p:cNvPr>
          <p:cNvSpPr>
            <a:spLocks noGrp="1"/>
          </p:cNvSpPr>
          <p:nvPr>
            <p:ph type="body" sz="quarter" idx="14"/>
          </p:nvPr>
        </p:nvSpPr>
        <p:spPr>
          <a:xfrm>
            <a:off x="635456" y="4530592"/>
            <a:ext cx="9900000" cy="216000"/>
          </a:xfrm>
        </p:spPr>
        <p:txBody>
          <a:bodyPr/>
          <a:lstStyle/>
          <a:p>
            <a:r>
              <a:rPr lang="en-GB" dirty="0">
                <a:solidFill>
                  <a:schemeClr val="accent2">
                    <a:lumMod val="20000"/>
                    <a:lumOff val="80000"/>
                  </a:schemeClr>
                </a:solidFill>
              </a:rPr>
              <a:t>1 July 2025</a:t>
            </a:r>
          </a:p>
        </p:txBody>
      </p:sp>
      <p:sp>
        <p:nvSpPr>
          <p:cNvPr id="6" name="Placeholder 4">
            <a:extLst>
              <a:ext uri="{FF2B5EF4-FFF2-40B4-BE49-F238E27FC236}">
                <a16:creationId xmlns:a16="http://schemas.microsoft.com/office/drawing/2014/main" id="{9BDA1F51-3FE3-442D-824C-A417D5EB3EAD}"/>
              </a:ext>
            </a:extLst>
          </p:cNvPr>
          <p:cNvSpPr>
            <a:spLocks noGrp="1"/>
          </p:cNvSpPr>
          <p:nvPr>
            <p:ph type="body" sz="quarter" idx="13"/>
          </p:nvPr>
        </p:nvSpPr>
        <p:spPr>
          <a:xfrm>
            <a:off x="635456" y="692696"/>
            <a:ext cx="10921087" cy="3647900"/>
          </a:xfrm>
        </p:spPr>
        <p:txBody>
          <a:bodyPr/>
          <a:lstStyle/>
          <a:p>
            <a:r>
              <a:rPr lang="en-GB" dirty="0">
                <a:solidFill>
                  <a:schemeClr val="accent2">
                    <a:lumMod val="20000"/>
                    <a:lumOff val="80000"/>
                  </a:schemeClr>
                </a:solidFill>
              </a:rPr>
              <a:t>Update on hydrogenated graphene in Nijmegen</a:t>
            </a:r>
          </a:p>
        </p:txBody>
      </p:sp>
    </p:spTree>
    <p:extLst>
      <p:ext uri="{BB962C8B-B14F-4D97-AF65-F5344CB8AC3E}">
        <p14:creationId xmlns:p14="http://schemas.microsoft.com/office/powerpoint/2010/main" val="376100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F8E36-2CB0-5D64-3184-EB74D06796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0FE78-90C5-0CF0-660B-78EDC3606356}"/>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10</a:t>
            </a:fld>
            <a:endParaRPr lang="en-GB" noProof="1"/>
          </a:p>
        </p:txBody>
      </p:sp>
      <p:sp>
        <p:nvSpPr>
          <p:cNvPr id="3" name="Text Placeholder 2">
            <a:extLst>
              <a:ext uri="{FF2B5EF4-FFF2-40B4-BE49-F238E27FC236}">
                <a16:creationId xmlns:a16="http://schemas.microsoft.com/office/drawing/2014/main" id="{3F9EA7DB-32BC-A67E-D3E5-62B3A1403772}"/>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Scaling the size of the graphene sheet</a:t>
            </a:r>
          </a:p>
          <a:p>
            <a:pPr marL="285750" indent="-285750">
              <a:buFont typeface="Arial" panose="020B0604020202020204" pitchFamily="34" charset="0"/>
              <a:buChar char="•"/>
            </a:pPr>
            <a:r>
              <a:rPr lang="en-NL" dirty="0">
                <a:solidFill>
                  <a:schemeClr val="tx1"/>
                </a:solidFill>
                <a:latin typeface="+mn-lt"/>
              </a:rPr>
              <a:t>Add 1 hydrogen atom</a:t>
            </a:r>
          </a:p>
        </p:txBody>
      </p:sp>
      <p:sp>
        <p:nvSpPr>
          <p:cNvPr id="4" name="Title 3">
            <a:extLst>
              <a:ext uri="{FF2B5EF4-FFF2-40B4-BE49-F238E27FC236}">
                <a16:creationId xmlns:a16="http://schemas.microsoft.com/office/drawing/2014/main" id="{DC068431-3C79-8E57-4A4D-1F3E6EFEB15B}"/>
              </a:ext>
            </a:extLst>
          </p:cNvPr>
          <p:cNvSpPr>
            <a:spLocks noGrp="1"/>
          </p:cNvSpPr>
          <p:nvPr>
            <p:ph type="title"/>
          </p:nvPr>
        </p:nvSpPr>
        <p:spPr/>
        <p:txBody>
          <a:bodyPr/>
          <a:lstStyle/>
          <a:p>
            <a:r>
              <a:rPr lang="en-NL" dirty="0"/>
              <a:t>Simulation method</a:t>
            </a:r>
          </a:p>
        </p:txBody>
      </p:sp>
      <p:sp>
        <p:nvSpPr>
          <p:cNvPr id="5" name="Text Placeholder 4">
            <a:extLst>
              <a:ext uri="{FF2B5EF4-FFF2-40B4-BE49-F238E27FC236}">
                <a16:creationId xmlns:a16="http://schemas.microsoft.com/office/drawing/2014/main" id="{41993764-2163-00F4-DF57-8B817338E59C}"/>
              </a:ext>
            </a:extLst>
          </p:cNvPr>
          <p:cNvSpPr>
            <a:spLocks noGrp="1"/>
          </p:cNvSpPr>
          <p:nvPr>
            <p:ph type="body" sz="quarter" idx="1002"/>
          </p:nvPr>
        </p:nvSpPr>
        <p:spPr/>
        <p:txBody>
          <a:bodyPr/>
          <a:lstStyle/>
          <a:p>
            <a:endParaRPr lang="en-NL"/>
          </a:p>
        </p:txBody>
      </p:sp>
      <p:pic>
        <p:nvPicPr>
          <p:cNvPr id="11" name="Picture 10">
            <a:extLst>
              <a:ext uri="{FF2B5EF4-FFF2-40B4-BE49-F238E27FC236}">
                <a16:creationId xmlns:a16="http://schemas.microsoft.com/office/drawing/2014/main" id="{2FE3BFAC-BD7F-2D23-3FA2-F3B9DF7D15BF}"/>
              </a:ext>
            </a:extLst>
          </p:cNvPr>
          <p:cNvPicPr>
            <a:picLocks noChangeAspect="1"/>
          </p:cNvPicPr>
          <p:nvPr/>
        </p:nvPicPr>
        <p:blipFill>
          <a:blip r:embed="rId3"/>
          <a:srcRect r="26997"/>
          <a:stretch>
            <a:fillRect/>
          </a:stretch>
        </p:blipFill>
        <p:spPr>
          <a:xfrm>
            <a:off x="603530" y="3299372"/>
            <a:ext cx="2490576" cy="3656325"/>
          </a:xfrm>
          <a:prstGeom prst="rect">
            <a:avLst/>
          </a:prstGeom>
        </p:spPr>
      </p:pic>
      <p:pic>
        <p:nvPicPr>
          <p:cNvPr id="13" name="Picture 12">
            <a:extLst>
              <a:ext uri="{FF2B5EF4-FFF2-40B4-BE49-F238E27FC236}">
                <a16:creationId xmlns:a16="http://schemas.microsoft.com/office/drawing/2014/main" id="{3B3DE173-A532-12D9-EA49-D39A167BA948}"/>
              </a:ext>
            </a:extLst>
          </p:cNvPr>
          <p:cNvPicPr>
            <a:picLocks noChangeAspect="1"/>
          </p:cNvPicPr>
          <p:nvPr/>
        </p:nvPicPr>
        <p:blipFill>
          <a:blip r:embed="rId4"/>
          <a:srcRect r="30398"/>
          <a:stretch>
            <a:fillRect/>
          </a:stretch>
        </p:blipFill>
        <p:spPr>
          <a:xfrm>
            <a:off x="2609824" y="3639701"/>
            <a:ext cx="2991488" cy="3315996"/>
          </a:xfrm>
          <a:prstGeom prst="rect">
            <a:avLst/>
          </a:prstGeom>
        </p:spPr>
      </p:pic>
    </p:spTree>
    <p:extLst>
      <p:ext uri="{BB962C8B-B14F-4D97-AF65-F5344CB8AC3E}">
        <p14:creationId xmlns:p14="http://schemas.microsoft.com/office/powerpoint/2010/main" val="3421368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F1041-D629-1D82-9AF3-E46D33BCC63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B96F8C-A9D6-4323-E81C-775A26D5ECC0}"/>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11</a:t>
            </a:fld>
            <a:endParaRPr lang="en-GB" noProof="1"/>
          </a:p>
        </p:txBody>
      </p:sp>
      <p:sp>
        <p:nvSpPr>
          <p:cNvPr id="3" name="Text Placeholder 2">
            <a:extLst>
              <a:ext uri="{FF2B5EF4-FFF2-40B4-BE49-F238E27FC236}">
                <a16:creationId xmlns:a16="http://schemas.microsoft.com/office/drawing/2014/main" id="{86AC4BA1-ADE0-0307-B71B-53D760704FFD}"/>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Scaling the size of the graphene sheet</a:t>
            </a:r>
          </a:p>
          <a:p>
            <a:pPr marL="285750" indent="-285750">
              <a:buFont typeface="Arial" panose="020B0604020202020204" pitchFamily="34" charset="0"/>
              <a:buChar char="•"/>
            </a:pPr>
            <a:r>
              <a:rPr lang="en-NL" dirty="0">
                <a:solidFill>
                  <a:schemeClr val="tx1"/>
                </a:solidFill>
                <a:latin typeface="+mn-lt"/>
              </a:rPr>
              <a:t>Add 1 hydrogen atom</a:t>
            </a:r>
          </a:p>
          <a:p>
            <a:pPr marL="285750" indent="-285750">
              <a:buFont typeface="Arial" panose="020B0604020202020204" pitchFamily="34" charset="0"/>
              <a:buChar char="•"/>
            </a:pPr>
            <a:r>
              <a:rPr lang="en-NL" dirty="0">
                <a:solidFill>
                  <a:schemeClr val="tx1"/>
                </a:solidFill>
                <a:latin typeface="+mn-lt"/>
              </a:rPr>
              <a:t>Calculate effective band structure</a:t>
            </a:r>
          </a:p>
          <a:p>
            <a:pPr marL="285750" indent="-285750">
              <a:buFont typeface="Arial" panose="020B0604020202020204" pitchFamily="34" charset="0"/>
              <a:buChar char="•"/>
            </a:pPr>
            <a:r>
              <a:rPr lang="en-NL" dirty="0">
                <a:solidFill>
                  <a:schemeClr val="tx1"/>
                </a:solidFill>
                <a:latin typeface="+mn-lt"/>
              </a:rPr>
              <a:t>Get effective electron mass from second derivative of the dispersion</a:t>
            </a:r>
          </a:p>
        </p:txBody>
      </p:sp>
      <p:sp>
        <p:nvSpPr>
          <p:cNvPr id="4" name="Title 3">
            <a:extLst>
              <a:ext uri="{FF2B5EF4-FFF2-40B4-BE49-F238E27FC236}">
                <a16:creationId xmlns:a16="http://schemas.microsoft.com/office/drawing/2014/main" id="{54052A8A-C209-6548-CDF6-C66A8AE85765}"/>
              </a:ext>
            </a:extLst>
          </p:cNvPr>
          <p:cNvSpPr>
            <a:spLocks noGrp="1"/>
          </p:cNvSpPr>
          <p:nvPr>
            <p:ph type="title"/>
          </p:nvPr>
        </p:nvSpPr>
        <p:spPr/>
        <p:txBody>
          <a:bodyPr/>
          <a:lstStyle/>
          <a:p>
            <a:r>
              <a:rPr lang="en-NL" dirty="0"/>
              <a:t>Simulation method</a:t>
            </a:r>
          </a:p>
        </p:txBody>
      </p:sp>
      <p:sp>
        <p:nvSpPr>
          <p:cNvPr id="5" name="Text Placeholder 4">
            <a:extLst>
              <a:ext uri="{FF2B5EF4-FFF2-40B4-BE49-F238E27FC236}">
                <a16:creationId xmlns:a16="http://schemas.microsoft.com/office/drawing/2014/main" id="{A9E88FA1-2161-0485-D3C7-D581B8B46457}"/>
              </a:ext>
            </a:extLst>
          </p:cNvPr>
          <p:cNvSpPr>
            <a:spLocks noGrp="1"/>
          </p:cNvSpPr>
          <p:nvPr>
            <p:ph type="body" sz="quarter" idx="1002"/>
          </p:nvPr>
        </p:nvSpPr>
        <p:spPr/>
        <p:txBody>
          <a:bodyPr/>
          <a:lstStyle/>
          <a:p>
            <a:endParaRPr lang="en-NL"/>
          </a:p>
        </p:txBody>
      </p:sp>
      <p:pic>
        <p:nvPicPr>
          <p:cNvPr id="7" name="Picture 6">
            <a:extLst>
              <a:ext uri="{FF2B5EF4-FFF2-40B4-BE49-F238E27FC236}">
                <a16:creationId xmlns:a16="http://schemas.microsoft.com/office/drawing/2014/main" id="{EC8FDBDC-D02A-5111-9C1E-87B7940EF750}"/>
              </a:ext>
            </a:extLst>
          </p:cNvPr>
          <p:cNvPicPr>
            <a:picLocks noChangeAspect="1"/>
          </p:cNvPicPr>
          <p:nvPr/>
        </p:nvPicPr>
        <p:blipFill>
          <a:blip r:embed="rId3"/>
          <a:srcRect r="19569"/>
          <a:stretch>
            <a:fillRect/>
          </a:stretch>
        </p:blipFill>
        <p:spPr>
          <a:xfrm>
            <a:off x="8325299" y="3016443"/>
            <a:ext cx="2991394" cy="3986009"/>
          </a:xfrm>
          <a:prstGeom prst="rect">
            <a:avLst/>
          </a:prstGeom>
        </p:spPr>
      </p:pic>
      <p:pic>
        <p:nvPicPr>
          <p:cNvPr id="9" name="Picture 8">
            <a:extLst>
              <a:ext uri="{FF2B5EF4-FFF2-40B4-BE49-F238E27FC236}">
                <a16:creationId xmlns:a16="http://schemas.microsoft.com/office/drawing/2014/main" id="{79A2DB2B-C005-A627-95F4-B7E134B26491}"/>
              </a:ext>
            </a:extLst>
          </p:cNvPr>
          <p:cNvPicPr>
            <a:picLocks noChangeAspect="1"/>
          </p:cNvPicPr>
          <p:nvPr/>
        </p:nvPicPr>
        <p:blipFill>
          <a:blip r:embed="rId4"/>
          <a:srcRect r="33034"/>
          <a:stretch>
            <a:fillRect/>
          </a:stretch>
        </p:blipFill>
        <p:spPr>
          <a:xfrm>
            <a:off x="6074076" y="3218299"/>
            <a:ext cx="2490576" cy="3986009"/>
          </a:xfrm>
          <a:prstGeom prst="rect">
            <a:avLst/>
          </a:prstGeom>
        </p:spPr>
      </p:pic>
      <p:pic>
        <p:nvPicPr>
          <p:cNvPr id="11" name="Picture 10">
            <a:extLst>
              <a:ext uri="{FF2B5EF4-FFF2-40B4-BE49-F238E27FC236}">
                <a16:creationId xmlns:a16="http://schemas.microsoft.com/office/drawing/2014/main" id="{162DCF7F-F480-77D4-FCE4-5639FAE6022A}"/>
              </a:ext>
            </a:extLst>
          </p:cNvPr>
          <p:cNvPicPr>
            <a:picLocks noChangeAspect="1"/>
          </p:cNvPicPr>
          <p:nvPr/>
        </p:nvPicPr>
        <p:blipFill>
          <a:blip r:embed="rId5"/>
          <a:srcRect r="26997"/>
          <a:stretch>
            <a:fillRect/>
          </a:stretch>
        </p:blipFill>
        <p:spPr>
          <a:xfrm>
            <a:off x="603530" y="3299372"/>
            <a:ext cx="2490576" cy="3656325"/>
          </a:xfrm>
          <a:prstGeom prst="rect">
            <a:avLst/>
          </a:prstGeom>
        </p:spPr>
      </p:pic>
      <p:pic>
        <p:nvPicPr>
          <p:cNvPr id="13" name="Picture 12">
            <a:extLst>
              <a:ext uri="{FF2B5EF4-FFF2-40B4-BE49-F238E27FC236}">
                <a16:creationId xmlns:a16="http://schemas.microsoft.com/office/drawing/2014/main" id="{A75EF4AC-F3BB-7332-EC39-ACCC99182E07}"/>
              </a:ext>
            </a:extLst>
          </p:cNvPr>
          <p:cNvPicPr>
            <a:picLocks noChangeAspect="1"/>
          </p:cNvPicPr>
          <p:nvPr/>
        </p:nvPicPr>
        <p:blipFill>
          <a:blip r:embed="rId6"/>
          <a:srcRect r="30398"/>
          <a:stretch>
            <a:fillRect/>
          </a:stretch>
        </p:blipFill>
        <p:spPr>
          <a:xfrm>
            <a:off x="2609824" y="3639701"/>
            <a:ext cx="2991488" cy="3315996"/>
          </a:xfrm>
          <a:prstGeom prst="rect">
            <a:avLst/>
          </a:prstGeom>
        </p:spPr>
      </p:pic>
    </p:spTree>
    <p:extLst>
      <p:ext uri="{BB962C8B-B14F-4D97-AF65-F5344CB8AC3E}">
        <p14:creationId xmlns:p14="http://schemas.microsoft.com/office/powerpoint/2010/main" val="3600429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7F9871-E9E4-87DD-373E-595D1510B873}"/>
              </a:ext>
            </a:extLst>
          </p:cNvPr>
          <p:cNvPicPr>
            <a:picLocks noChangeAspect="1"/>
          </p:cNvPicPr>
          <p:nvPr/>
        </p:nvPicPr>
        <p:blipFill>
          <a:blip r:embed="rId2"/>
          <a:srcRect/>
          <a:stretch/>
        </p:blipFill>
        <p:spPr>
          <a:xfrm>
            <a:off x="3719736" y="1382822"/>
            <a:ext cx="8793076" cy="4859145"/>
          </a:xfrm>
          <a:prstGeom prst="rect">
            <a:avLst/>
          </a:prstGeom>
        </p:spPr>
      </p:pic>
      <p:sp>
        <p:nvSpPr>
          <p:cNvPr id="2" name="Slide Number Placeholder 1">
            <a:extLst>
              <a:ext uri="{FF2B5EF4-FFF2-40B4-BE49-F238E27FC236}">
                <a16:creationId xmlns:a16="http://schemas.microsoft.com/office/drawing/2014/main" id="{4175DA90-F148-822C-F51F-84F65348092F}"/>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12</a:t>
            </a:fld>
            <a:endParaRPr lang="en-GB" noProof="1"/>
          </a:p>
        </p:txBody>
      </p:sp>
      <p:sp>
        <p:nvSpPr>
          <p:cNvPr id="7" name="Text Placeholder 6">
            <a:extLst>
              <a:ext uri="{FF2B5EF4-FFF2-40B4-BE49-F238E27FC236}">
                <a16:creationId xmlns:a16="http://schemas.microsoft.com/office/drawing/2014/main" id="{A7745F1C-CC36-6674-3BAB-700E771729F5}"/>
              </a:ext>
            </a:extLst>
          </p:cNvPr>
          <p:cNvSpPr>
            <a:spLocks noGrp="1"/>
          </p:cNvSpPr>
          <p:nvPr>
            <p:ph type="body" sz="quarter" idx="14"/>
          </p:nvPr>
        </p:nvSpPr>
        <p:spPr/>
        <p:txBody>
          <a:bodyPr/>
          <a:lstStyle/>
          <a:p>
            <a:endParaRPr lang="en-NL" dirty="0"/>
          </a:p>
        </p:txBody>
      </p:sp>
      <p:sp>
        <p:nvSpPr>
          <p:cNvPr id="6" name="Text Placeholder 5">
            <a:extLst>
              <a:ext uri="{FF2B5EF4-FFF2-40B4-BE49-F238E27FC236}">
                <a16:creationId xmlns:a16="http://schemas.microsoft.com/office/drawing/2014/main" id="{4AC2F217-F1F3-EE7B-EF21-C3724675D41C}"/>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Pristine graphene</a:t>
            </a:r>
          </a:p>
          <a:p>
            <a:pPr marL="285750" indent="-285750">
              <a:buFont typeface="Arial" panose="020B0604020202020204" pitchFamily="34" charset="0"/>
              <a:buChar char="•"/>
            </a:pPr>
            <a:r>
              <a:rPr lang="en-GB" dirty="0">
                <a:solidFill>
                  <a:schemeClr val="tx1"/>
                </a:solidFill>
                <a:latin typeface="+mn-lt"/>
              </a:rPr>
              <a:t>N</a:t>
            </a:r>
            <a:r>
              <a:rPr lang="en-NL" dirty="0">
                <a:solidFill>
                  <a:schemeClr val="tx1"/>
                </a:solidFill>
                <a:latin typeface="+mn-lt"/>
              </a:rPr>
              <a:t>o band gap</a:t>
            </a:r>
          </a:p>
          <a:p>
            <a:pPr marL="285750" indent="-285750">
              <a:buFont typeface="Arial" panose="020B0604020202020204" pitchFamily="34" charset="0"/>
              <a:buChar char="•"/>
            </a:pPr>
            <a:r>
              <a:rPr lang="en-GB" dirty="0">
                <a:solidFill>
                  <a:schemeClr val="tx1"/>
                </a:solidFill>
                <a:latin typeface="+mn-lt"/>
              </a:rPr>
              <a:t>L</a:t>
            </a:r>
            <a:r>
              <a:rPr lang="en-NL" dirty="0">
                <a:solidFill>
                  <a:schemeClr val="tx1"/>
                </a:solidFill>
                <a:latin typeface="+mn-lt"/>
              </a:rPr>
              <a:t>inear dispersion near K</a:t>
            </a:r>
          </a:p>
        </p:txBody>
      </p:sp>
      <p:sp>
        <p:nvSpPr>
          <p:cNvPr id="4" name="Title 3">
            <a:extLst>
              <a:ext uri="{FF2B5EF4-FFF2-40B4-BE49-F238E27FC236}">
                <a16:creationId xmlns:a16="http://schemas.microsoft.com/office/drawing/2014/main" id="{9FAF86E5-1944-3375-1659-1015FCCDD452}"/>
              </a:ext>
            </a:extLst>
          </p:cNvPr>
          <p:cNvSpPr>
            <a:spLocks noGrp="1"/>
          </p:cNvSpPr>
          <p:nvPr>
            <p:ph type="title"/>
          </p:nvPr>
        </p:nvSpPr>
        <p:spPr/>
        <p:txBody>
          <a:bodyPr/>
          <a:lstStyle/>
          <a:p>
            <a:r>
              <a:rPr lang="en-NL" dirty="0"/>
              <a:t>Simulations</a:t>
            </a:r>
          </a:p>
        </p:txBody>
      </p:sp>
      <p:sp>
        <p:nvSpPr>
          <p:cNvPr id="8" name="Text Placeholder 7">
            <a:extLst>
              <a:ext uri="{FF2B5EF4-FFF2-40B4-BE49-F238E27FC236}">
                <a16:creationId xmlns:a16="http://schemas.microsoft.com/office/drawing/2014/main" id="{A4A5F69E-8F68-EF2C-A7BC-711D6D05747B}"/>
              </a:ext>
            </a:extLst>
          </p:cNvPr>
          <p:cNvSpPr>
            <a:spLocks noGrp="1"/>
          </p:cNvSpPr>
          <p:nvPr>
            <p:ph type="body" sz="quarter" idx="1002"/>
          </p:nvPr>
        </p:nvSpPr>
        <p:spPr/>
        <p:txBody>
          <a:bodyPr/>
          <a:lstStyle/>
          <a:p>
            <a:endParaRPr lang="en-NL"/>
          </a:p>
        </p:txBody>
      </p:sp>
    </p:spTree>
    <p:extLst>
      <p:ext uri="{BB962C8B-B14F-4D97-AF65-F5344CB8AC3E}">
        <p14:creationId xmlns:p14="http://schemas.microsoft.com/office/powerpoint/2010/main" val="3948592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AFC3D-EA9B-7A99-0DDA-87D528D3A73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3B81624-6CA7-698F-D87A-F65D283E8E39}"/>
              </a:ext>
            </a:extLst>
          </p:cNvPr>
          <p:cNvPicPr>
            <a:picLocks noChangeAspect="1"/>
          </p:cNvPicPr>
          <p:nvPr/>
        </p:nvPicPr>
        <p:blipFill>
          <a:blip r:embed="rId2"/>
          <a:srcRect/>
          <a:stretch/>
        </p:blipFill>
        <p:spPr>
          <a:xfrm>
            <a:off x="3719737" y="1382822"/>
            <a:ext cx="8793074" cy="4859145"/>
          </a:xfrm>
          <a:prstGeom prst="rect">
            <a:avLst/>
          </a:prstGeom>
        </p:spPr>
      </p:pic>
      <p:sp>
        <p:nvSpPr>
          <p:cNvPr id="2" name="Slide Number Placeholder 1">
            <a:extLst>
              <a:ext uri="{FF2B5EF4-FFF2-40B4-BE49-F238E27FC236}">
                <a16:creationId xmlns:a16="http://schemas.microsoft.com/office/drawing/2014/main" id="{3455FD79-808D-B32F-7414-A74B5772B099}"/>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13</a:t>
            </a:fld>
            <a:endParaRPr lang="en-GB" noProof="1"/>
          </a:p>
        </p:txBody>
      </p:sp>
      <p:sp>
        <p:nvSpPr>
          <p:cNvPr id="7" name="Text Placeholder 6">
            <a:extLst>
              <a:ext uri="{FF2B5EF4-FFF2-40B4-BE49-F238E27FC236}">
                <a16:creationId xmlns:a16="http://schemas.microsoft.com/office/drawing/2014/main" id="{A1CF2211-6E12-F0FD-C795-739A0A2567DA}"/>
              </a:ext>
            </a:extLst>
          </p:cNvPr>
          <p:cNvSpPr>
            <a:spLocks noGrp="1"/>
          </p:cNvSpPr>
          <p:nvPr>
            <p:ph type="body" sz="quarter" idx="14"/>
          </p:nvPr>
        </p:nvSpPr>
        <p:spPr/>
        <p:txBody>
          <a:bodyPr/>
          <a:lstStyle/>
          <a:p>
            <a:endParaRPr lang="en-NL" dirty="0"/>
          </a:p>
        </p:txBody>
      </p:sp>
      <p:sp>
        <p:nvSpPr>
          <p:cNvPr id="6" name="Text Placeholder 5">
            <a:extLst>
              <a:ext uri="{FF2B5EF4-FFF2-40B4-BE49-F238E27FC236}">
                <a16:creationId xmlns:a16="http://schemas.microsoft.com/office/drawing/2014/main" id="{19BD3F42-03B2-E2DF-C595-7D863E264C9A}"/>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0.5% hydrogen coverage</a:t>
            </a:r>
          </a:p>
          <a:p>
            <a:pPr marL="285750" indent="-285750">
              <a:buFont typeface="Arial" panose="020B0604020202020204" pitchFamily="34" charset="0"/>
              <a:buChar char="•"/>
            </a:pPr>
            <a:r>
              <a:rPr lang="nl-NL" dirty="0">
                <a:solidFill>
                  <a:schemeClr val="tx1"/>
                </a:solidFill>
                <a:latin typeface="+mn-lt"/>
              </a:rPr>
              <a:t>Small band gap</a:t>
            </a:r>
            <a:endParaRPr lang="en-NL" dirty="0">
              <a:solidFill>
                <a:schemeClr val="tx1"/>
              </a:solidFill>
              <a:latin typeface="+mn-lt"/>
            </a:endParaRPr>
          </a:p>
          <a:p>
            <a:pPr marL="285750" indent="-285750">
              <a:buFont typeface="Arial" panose="020B0604020202020204" pitchFamily="34" charset="0"/>
              <a:buChar char="•"/>
            </a:pPr>
            <a:r>
              <a:rPr lang="nl-NL" dirty="0">
                <a:solidFill>
                  <a:schemeClr val="tx1"/>
                </a:solidFill>
                <a:latin typeface="+mn-lt"/>
              </a:rPr>
              <a:t>Band </a:t>
            </a:r>
            <a:r>
              <a:rPr lang="nl-NL" dirty="0" err="1">
                <a:solidFill>
                  <a:schemeClr val="tx1"/>
                </a:solidFill>
                <a:latin typeface="+mn-lt"/>
              </a:rPr>
              <a:t>structure</a:t>
            </a:r>
            <a:r>
              <a:rPr lang="nl-NL" dirty="0">
                <a:solidFill>
                  <a:schemeClr val="tx1"/>
                </a:solidFill>
                <a:latin typeface="+mn-lt"/>
              </a:rPr>
              <a:t> </a:t>
            </a:r>
            <a:r>
              <a:rPr lang="nl-NL" dirty="0" err="1">
                <a:solidFill>
                  <a:schemeClr val="tx1"/>
                </a:solidFill>
                <a:latin typeface="+mn-lt"/>
              </a:rPr>
              <a:t>nearly</a:t>
            </a:r>
            <a:r>
              <a:rPr lang="nl-NL" dirty="0">
                <a:solidFill>
                  <a:schemeClr val="tx1"/>
                </a:solidFill>
                <a:latin typeface="+mn-lt"/>
              </a:rPr>
              <a:t> </a:t>
            </a:r>
            <a:r>
              <a:rPr lang="nl-NL" dirty="0" err="1">
                <a:solidFill>
                  <a:schemeClr val="tx1"/>
                </a:solidFill>
                <a:latin typeface="+mn-lt"/>
              </a:rPr>
              <a:t>linear</a:t>
            </a:r>
            <a:r>
              <a:rPr lang="nl-NL" dirty="0">
                <a:solidFill>
                  <a:schemeClr val="tx1"/>
                </a:solidFill>
                <a:latin typeface="+mn-lt"/>
              </a:rPr>
              <a:t> </a:t>
            </a:r>
            <a:br>
              <a:rPr lang="nl-NL" dirty="0">
                <a:solidFill>
                  <a:schemeClr val="tx1"/>
                </a:solidFill>
                <a:latin typeface="+mn-lt"/>
              </a:rPr>
            </a:br>
            <a:r>
              <a:rPr lang="nl-NL" dirty="0" err="1">
                <a:solidFill>
                  <a:schemeClr val="tx1"/>
                </a:solidFill>
                <a:latin typeface="+mn-lt"/>
              </a:rPr>
              <a:t>near</a:t>
            </a:r>
            <a:r>
              <a:rPr lang="nl-NL" dirty="0">
                <a:solidFill>
                  <a:schemeClr val="tx1"/>
                </a:solidFill>
                <a:latin typeface="+mn-lt"/>
              </a:rPr>
              <a:t> K</a:t>
            </a:r>
            <a:endParaRPr lang="en-NL" dirty="0">
              <a:solidFill>
                <a:schemeClr val="tx1"/>
              </a:solidFill>
              <a:latin typeface="+mn-lt"/>
            </a:endParaRPr>
          </a:p>
          <a:p>
            <a:pPr marL="285750" indent="-285750">
              <a:buFont typeface="Arial" panose="020B0604020202020204" pitchFamily="34" charset="0"/>
              <a:buChar char="•"/>
            </a:pPr>
            <a:endParaRPr lang="en-NL" dirty="0">
              <a:solidFill>
                <a:schemeClr val="tx1"/>
              </a:solidFill>
              <a:latin typeface="+mn-lt"/>
            </a:endParaRPr>
          </a:p>
        </p:txBody>
      </p:sp>
      <p:sp>
        <p:nvSpPr>
          <p:cNvPr id="4" name="Title 3">
            <a:extLst>
              <a:ext uri="{FF2B5EF4-FFF2-40B4-BE49-F238E27FC236}">
                <a16:creationId xmlns:a16="http://schemas.microsoft.com/office/drawing/2014/main" id="{7949725F-DCE6-EF33-04C4-B11DDD153EBF}"/>
              </a:ext>
            </a:extLst>
          </p:cNvPr>
          <p:cNvSpPr>
            <a:spLocks noGrp="1"/>
          </p:cNvSpPr>
          <p:nvPr>
            <p:ph type="title"/>
          </p:nvPr>
        </p:nvSpPr>
        <p:spPr/>
        <p:txBody>
          <a:bodyPr/>
          <a:lstStyle/>
          <a:p>
            <a:r>
              <a:rPr lang="en-NL" dirty="0"/>
              <a:t>Simulations</a:t>
            </a:r>
          </a:p>
        </p:txBody>
      </p:sp>
      <p:sp>
        <p:nvSpPr>
          <p:cNvPr id="8" name="Text Placeholder 7">
            <a:extLst>
              <a:ext uri="{FF2B5EF4-FFF2-40B4-BE49-F238E27FC236}">
                <a16:creationId xmlns:a16="http://schemas.microsoft.com/office/drawing/2014/main" id="{C7CC68B3-19BE-07D7-234B-694736F7CDC8}"/>
              </a:ext>
            </a:extLst>
          </p:cNvPr>
          <p:cNvSpPr>
            <a:spLocks noGrp="1"/>
          </p:cNvSpPr>
          <p:nvPr>
            <p:ph type="body" sz="quarter" idx="1002"/>
          </p:nvPr>
        </p:nvSpPr>
        <p:spPr/>
        <p:txBody>
          <a:bodyPr/>
          <a:lstStyle/>
          <a:p>
            <a:endParaRPr lang="en-NL"/>
          </a:p>
        </p:txBody>
      </p:sp>
    </p:spTree>
    <p:extLst>
      <p:ext uri="{BB962C8B-B14F-4D97-AF65-F5344CB8AC3E}">
        <p14:creationId xmlns:p14="http://schemas.microsoft.com/office/powerpoint/2010/main" val="199995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55000-AABE-32AC-D663-45CCA644425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DA5B7F3-6A8B-C962-7DC3-BB0CE9F9234D}"/>
              </a:ext>
            </a:extLst>
          </p:cNvPr>
          <p:cNvPicPr>
            <a:picLocks noChangeAspect="1"/>
          </p:cNvPicPr>
          <p:nvPr/>
        </p:nvPicPr>
        <p:blipFill>
          <a:blip r:embed="rId2"/>
          <a:srcRect/>
          <a:stretch/>
        </p:blipFill>
        <p:spPr>
          <a:xfrm>
            <a:off x="3719737" y="1382822"/>
            <a:ext cx="8793074" cy="4859145"/>
          </a:xfrm>
          <a:prstGeom prst="rect">
            <a:avLst/>
          </a:prstGeom>
        </p:spPr>
      </p:pic>
      <p:sp>
        <p:nvSpPr>
          <p:cNvPr id="2" name="Slide Number Placeholder 1">
            <a:extLst>
              <a:ext uri="{FF2B5EF4-FFF2-40B4-BE49-F238E27FC236}">
                <a16:creationId xmlns:a16="http://schemas.microsoft.com/office/drawing/2014/main" id="{8DB47BEA-0137-4219-4292-6C11A1808469}"/>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14</a:t>
            </a:fld>
            <a:endParaRPr lang="en-GB" noProof="1"/>
          </a:p>
        </p:txBody>
      </p:sp>
      <p:sp>
        <p:nvSpPr>
          <p:cNvPr id="7" name="Text Placeholder 6">
            <a:extLst>
              <a:ext uri="{FF2B5EF4-FFF2-40B4-BE49-F238E27FC236}">
                <a16:creationId xmlns:a16="http://schemas.microsoft.com/office/drawing/2014/main" id="{BA16E257-CD94-1B13-FDCD-69FE3F3A60F1}"/>
              </a:ext>
            </a:extLst>
          </p:cNvPr>
          <p:cNvSpPr>
            <a:spLocks noGrp="1"/>
          </p:cNvSpPr>
          <p:nvPr>
            <p:ph type="body" sz="quarter" idx="14"/>
          </p:nvPr>
        </p:nvSpPr>
        <p:spPr/>
        <p:txBody>
          <a:bodyPr/>
          <a:lstStyle/>
          <a:p>
            <a:endParaRPr lang="en-NL" dirty="0"/>
          </a:p>
        </p:txBody>
      </p:sp>
      <p:sp>
        <p:nvSpPr>
          <p:cNvPr id="6" name="Text Placeholder 5">
            <a:extLst>
              <a:ext uri="{FF2B5EF4-FFF2-40B4-BE49-F238E27FC236}">
                <a16:creationId xmlns:a16="http://schemas.microsoft.com/office/drawing/2014/main" id="{037FAA06-7A89-8EDC-3762-49544AE2F4AC}"/>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1% hydrogen coverage</a:t>
            </a:r>
          </a:p>
          <a:p>
            <a:pPr marL="285750" indent="-285750">
              <a:buFont typeface="Arial" panose="020B0604020202020204" pitchFamily="34" charset="0"/>
              <a:buChar char="•"/>
            </a:pPr>
            <a:r>
              <a:rPr lang="nl-NL" dirty="0">
                <a:solidFill>
                  <a:schemeClr val="tx1"/>
                </a:solidFill>
                <a:latin typeface="+mn-lt"/>
              </a:rPr>
              <a:t>Small band gap</a:t>
            </a:r>
            <a:endParaRPr lang="en-NL" dirty="0">
              <a:solidFill>
                <a:schemeClr val="tx1"/>
              </a:solidFill>
              <a:latin typeface="+mn-lt"/>
            </a:endParaRPr>
          </a:p>
          <a:p>
            <a:pPr marL="285750" indent="-285750">
              <a:buFont typeface="Arial" panose="020B0604020202020204" pitchFamily="34" charset="0"/>
              <a:buChar char="•"/>
            </a:pPr>
            <a:r>
              <a:rPr lang="nl-NL" dirty="0" err="1">
                <a:solidFill>
                  <a:schemeClr val="tx1"/>
                </a:solidFill>
                <a:latin typeface="+mn-lt"/>
              </a:rPr>
              <a:t>Strongly</a:t>
            </a:r>
            <a:r>
              <a:rPr lang="nl-NL" dirty="0">
                <a:solidFill>
                  <a:schemeClr val="tx1"/>
                </a:solidFill>
                <a:latin typeface="+mn-lt"/>
              </a:rPr>
              <a:t> </a:t>
            </a:r>
            <a:r>
              <a:rPr lang="nl-NL" dirty="0" err="1">
                <a:solidFill>
                  <a:schemeClr val="tx1"/>
                </a:solidFill>
                <a:latin typeface="+mn-lt"/>
              </a:rPr>
              <a:t>curved</a:t>
            </a:r>
            <a:r>
              <a:rPr lang="nl-NL" dirty="0">
                <a:solidFill>
                  <a:schemeClr val="tx1"/>
                </a:solidFill>
                <a:latin typeface="+mn-lt"/>
              </a:rPr>
              <a:t> band </a:t>
            </a:r>
            <a:br>
              <a:rPr lang="nl-NL" dirty="0">
                <a:solidFill>
                  <a:schemeClr val="tx1"/>
                </a:solidFill>
                <a:latin typeface="+mn-lt"/>
              </a:rPr>
            </a:br>
            <a:r>
              <a:rPr lang="nl-NL" dirty="0" err="1">
                <a:solidFill>
                  <a:schemeClr val="tx1"/>
                </a:solidFill>
                <a:latin typeface="+mn-lt"/>
              </a:rPr>
              <a:t>structure</a:t>
            </a:r>
            <a:r>
              <a:rPr lang="nl-NL" dirty="0">
                <a:solidFill>
                  <a:schemeClr val="tx1"/>
                </a:solidFill>
                <a:latin typeface="+mn-lt"/>
              </a:rPr>
              <a:t> </a:t>
            </a:r>
            <a:r>
              <a:rPr lang="nl-NL" dirty="0" err="1">
                <a:solidFill>
                  <a:schemeClr val="tx1"/>
                </a:solidFill>
                <a:latin typeface="+mn-lt"/>
              </a:rPr>
              <a:t>near</a:t>
            </a:r>
            <a:r>
              <a:rPr lang="nl-NL" dirty="0">
                <a:solidFill>
                  <a:schemeClr val="tx1"/>
                </a:solidFill>
                <a:latin typeface="+mn-lt"/>
              </a:rPr>
              <a:t> K</a:t>
            </a:r>
            <a:endParaRPr lang="en-NL" dirty="0">
              <a:solidFill>
                <a:schemeClr val="tx1"/>
              </a:solidFill>
              <a:latin typeface="+mn-lt"/>
            </a:endParaRPr>
          </a:p>
        </p:txBody>
      </p:sp>
      <p:sp>
        <p:nvSpPr>
          <p:cNvPr id="4" name="Title 3">
            <a:extLst>
              <a:ext uri="{FF2B5EF4-FFF2-40B4-BE49-F238E27FC236}">
                <a16:creationId xmlns:a16="http://schemas.microsoft.com/office/drawing/2014/main" id="{33C2AF10-CC3C-97C2-87CF-23033E05B24C}"/>
              </a:ext>
            </a:extLst>
          </p:cNvPr>
          <p:cNvSpPr>
            <a:spLocks noGrp="1"/>
          </p:cNvSpPr>
          <p:nvPr>
            <p:ph type="title"/>
          </p:nvPr>
        </p:nvSpPr>
        <p:spPr/>
        <p:txBody>
          <a:bodyPr/>
          <a:lstStyle/>
          <a:p>
            <a:r>
              <a:rPr lang="en-NL" dirty="0"/>
              <a:t>Simulations</a:t>
            </a:r>
          </a:p>
        </p:txBody>
      </p:sp>
      <p:sp>
        <p:nvSpPr>
          <p:cNvPr id="8" name="Text Placeholder 7">
            <a:extLst>
              <a:ext uri="{FF2B5EF4-FFF2-40B4-BE49-F238E27FC236}">
                <a16:creationId xmlns:a16="http://schemas.microsoft.com/office/drawing/2014/main" id="{E4AC17FB-8C6E-6233-97F5-B6AA50943EBA}"/>
              </a:ext>
            </a:extLst>
          </p:cNvPr>
          <p:cNvSpPr>
            <a:spLocks noGrp="1"/>
          </p:cNvSpPr>
          <p:nvPr>
            <p:ph type="body" sz="quarter" idx="1002"/>
          </p:nvPr>
        </p:nvSpPr>
        <p:spPr/>
        <p:txBody>
          <a:bodyPr/>
          <a:lstStyle/>
          <a:p>
            <a:endParaRPr lang="en-NL"/>
          </a:p>
        </p:txBody>
      </p:sp>
    </p:spTree>
    <p:extLst>
      <p:ext uri="{BB962C8B-B14F-4D97-AF65-F5344CB8AC3E}">
        <p14:creationId xmlns:p14="http://schemas.microsoft.com/office/powerpoint/2010/main" val="4059229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B6A13-F826-8DBB-3C2E-73AE321CF5E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45715C6-D8E7-FA56-5CAA-4AA0631DD4FA}"/>
              </a:ext>
            </a:extLst>
          </p:cNvPr>
          <p:cNvPicPr>
            <a:picLocks noChangeAspect="1"/>
          </p:cNvPicPr>
          <p:nvPr/>
        </p:nvPicPr>
        <p:blipFill>
          <a:blip r:embed="rId2"/>
          <a:srcRect/>
          <a:stretch/>
        </p:blipFill>
        <p:spPr>
          <a:xfrm>
            <a:off x="3719737" y="1382822"/>
            <a:ext cx="8793074" cy="4859145"/>
          </a:xfrm>
          <a:prstGeom prst="rect">
            <a:avLst/>
          </a:prstGeom>
        </p:spPr>
      </p:pic>
      <p:sp>
        <p:nvSpPr>
          <p:cNvPr id="2" name="Slide Number Placeholder 1">
            <a:extLst>
              <a:ext uri="{FF2B5EF4-FFF2-40B4-BE49-F238E27FC236}">
                <a16:creationId xmlns:a16="http://schemas.microsoft.com/office/drawing/2014/main" id="{DD0A86FE-EFBD-2955-143C-CE62A881D930}"/>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15</a:t>
            </a:fld>
            <a:endParaRPr lang="en-GB" noProof="1"/>
          </a:p>
        </p:txBody>
      </p:sp>
      <p:sp>
        <p:nvSpPr>
          <p:cNvPr id="7" name="Text Placeholder 6">
            <a:extLst>
              <a:ext uri="{FF2B5EF4-FFF2-40B4-BE49-F238E27FC236}">
                <a16:creationId xmlns:a16="http://schemas.microsoft.com/office/drawing/2014/main" id="{943FA37A-E3AE-CB19-C892-16D705444FB8}"/>
              </a:ext>
            </a:extLst>
          </p:cNvPr>
          <p:cNvSpPr>
            <a:spLocks noGrp="1"/>
          </p:cNvSpPr>
          <p:nvPr>
            <p:ph type="body" sz="quarter" idx="14"/>
          </p:nvPr>
        </p:nvSpPr>
        <p:spPr/>
        <p:txBody>
          <a:bodyPr/>
          <a:lstStyle/>
          <a:p>
            <a:endParaRPr lang="en-NL" dirty="0"/>
          </a:p>
        </p:txBody>
      </p:sp>
      <p:sp>
        <p:nvSpPr>
          <p:cNvPr id="6" name="Text Placeholder 5">
            <a:extLst>
              <a:ext uri="{FF2B5EF4-FFF2-40B4-BE49-F238E27FC236}">
                <a16:creationId xmlns:a16="http://schemas.microsoft.com/office/drawing/2014/main" id="{3BD0F1E4-1480-675D-E4E7-98E18F051528}"/>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2% hydrogen coverage</a:t>
            </a:r>
          </a:p>
          <a:p>
            <a:pPr marL="285750" indent="-285750">
              <a:buFont typeface="Arial" panose="020B0604020202020204" pitchFamily="34" charset="0"/>
              <a:buChar char="•"/>
            </a:pPr>
            <a:r>
              <a:rPr lang="nl-NL" dirty="0">
                <a:solidFill>
                  <a:schemeClr val="tx1"/>
                </a:solidFill>
                <a:latin typeface="+mn-lt"/>
              </a:rPr>
              <a:t>Band gap </a:t>
            </a:r>
            <a:r>
              <a:rPr lang="nl-NL" dirty="0" err="1">
                <a:solidFill>
                  <a:schemeClr val="tx1"/>
                </a:solidFill>
                <a:latin typeface="+mn-lt"/>
              </a:rPr>
              <a:t>increases</a:t>
            </a:r>
            <a:endParaRPr lang="en-NL" dirty="0">
              <a:solidFill>
                <a:schemeClr val="tx1"/>
              </a:solidFill>
              <a:latin typeface="+mn-lt"/>
            </a:endParaRPr>
          </a:p>
          <a:p>
            <a:pPr marL="285750" indent="-285750">
              <a:buFont typeface="Arial" panose="020B0604020202020204" pitchFamily="34" charset="0"/>
              <a:buChar char="•"/>
            </a:pPr>
            <a:r>
              <a:rPr lang="nl-NL" dirty="0" err="1">
                <a:solidFill>
                  <a:schemeClr val="tx1"/>
                </a:solidFill>
                <a:latin typeface="+mn-lt"/>
              </a:rPr>
              <a:t>Curvature</a:t>
            </a:r>
            <a:r>
              <a:rPr lang="nl-NL" dirty="0">
                <a:solidFill>
                  <a:schemeClr val="tx1"/>
                </a:solidFill>
                <a:latin typeface="+mn-lt"/>
              </a:rPr>
              <a:t> </a:t>
            </a:r>
            <a:r>
              <a:rPr lang="nl-NL" dirty="0" err="1">
                <a:solidFill>
                  <a:schemeClr val="tx1"/>
                </a:solidFill>
                <a:latin typeface="+mn-lt"/>
              </a:rPr>
              <a:t>decreases</a:t>
            </a:r>
            <a:endParaRPr lang="en-NL" dirty="0">
              <a:solidFill>
                <a:schemeClr val="tx1"/>
              </a:solidFill>
              <a:latin typeface="+mn-lt"/>
            </a:endParaRPr>
          </a:p>
        </p:txBody>
      </p:sp>
      <p:sp>
        <p:nvSpPr>
          <p:cNvPr id="4" name="Title 3">
            <a:extLst>
              <a:ext uri="{FF2B5EF4-FFF2-40B4-BE49-F238E27FC236}">
                <a16:creationId xmlns:a16="http://schemas.microsoft.com/office/drawing/2014/main" id="{65B689A1-CBA8-66CA-AC85-2916CF4EA104}"/>
              </a:ext>
            </a:extLst>
          </p:cNvPr>
          <p:cNvSpPr>
            <a:spLocks noGrp="1"/>
          </p:cNvSpPr>
          <p:nvPr>
            <p:ph type="title"/>
          </p:nvPr>
        </p:nvSpPr>
        <p:spPr/>
        <p:txBody>
          <a:bodyPr/>
          <a:lstStyle/>
          <a:p>
            <a:r>
              <a:rPr lang="en-NL" dirty="0"/>
              <a:t>Simulations</a:t>
            </a:r>
          </a:p>
        </p:txBody>
      </p:sp>
      <p:sp>
        <p:nvSpPr>
          <p:cNvPr id="8" name="Text Placeholder 7">
            <a:extLst>
              <a:ext uri="{FF2B5EF4-FFF2-40B4-BE49-F238E27FC236}">
                <a16:creationId xmlns:a16="http://schemas.microsoft.com/office/drawing/2014/main" id="{80938997-85CA-268A-1999-22F1F98C04B0}"/>
              </a:ext>
            </a:extLst>
          </p:cNvPr>
          <p:cNvSpPr>
            <a:spLocks noGrp="1"/>
          </p:cNvSpPr>
          <p:nvPr>
            <p:ph type="body" sz="quarter" idx="1002"/>
          </p:nvPr>
        </p:nvSpPr>
        <p:spPr/>
        <p:txBody>
          <a:bodyPr/>
          <a:lstStyle/>
          <a:p>
            <a:endParaRPr lang="en-NL"/>
          </a:p>
        </p:txBody>
      </p:sp>
    </p:spTree>
    <p:extLst>
      <p:ext uri="{BB962C8B-B14F-4D97-AF65-F5344CB8AC3E}">
        <p14:creationId xmlns:p14="http://schemas.microsoft.com/office/powerpoint/2010/main" val="2568073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4C4E3-A205-CBED-16BF-57148DD1EB6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AE15931-2BDB-1882-A437-B8A2382323D8}"/>
              </a:ext>
            </a:extLst>
          </p:cNvPr>
          <p:cNvPicPr>
            <a:picLocks noChangeAspect="1"/>
          </p:cNvPicPr>
          <p:nvPr/>
        </p:nvPicPr>
        <p:blipFill>
          <a:blip r:embed="rId2"/>
          <a:srcRect/>
          <a:stretch/>
        </p:blipFill>
        <p:spPr>
          <a:xfrm>
            <a:off x="3719737" y="1382822"/>
            <a:ext cx="8793074" cy="4859145"/>
          </a:xfrm>
          <a:prstGeom prst="rect">
            <a:avLst/>
          </a:prstGeom>
        </p:spPr>
      </p:pic>
      <p:sp>
        <p:nvSpPr>
          <p:cNvPr id="2" name="Slide Number Placeholder 1">
            <a:extLst>
              <a:ext uri="{FF2B5EF4-FFF2-40B4-BE49-F238E27FC236}">
                <a16:creationId xmlns:a16="http://schemas.microsoft.com/office/drawing/2014/main" id="{6EB4E467-A15E-F739-36D9-4954D6EDAF4E}"/>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16</a:t>
            </a:fld>
            <a:endParaRPr lang="en-GB" noProof="1"/>
          </a:p>
        </p:txBody>
      </p:sp>
      <p:sp>
        <p:nvSpPr>
          <p:cNvPr id="7" name="Text Placeholder 6">
            <a:extLst>
              <a:ext uri="{FF2B5EF4-FFF2-40B4-BE49-F238E27FC236}">
                <a16:creationId xmlns:a16="http://schemas.microsoft.com/office/drawing/2014/main" id="{54EAE010-8C9C-239E-2F3C-FCE3CD235650}"/>
              </a:ext>
            </a:extLst>
          </p:cNvPr>
          <p:cNvSpPr>
            <a:spLocks noGrp="1"/>
          </p:cNvSpPr>
          <p:nvPr>
            <p:ph type="body" sz="quarter" idx="14"/>
          </p:nvPr>
        </p:nvSpPr>
        <p:spPr/>
        <p:txBody>
          <a:bodyPr/>
          <a:lstStyle/>
          <a:p>
            <a:endParaRPr lang="en-NL" dirty="0"/>
          </a:p>
        </p:txBody>
      </p:sp>
      <p:sp>
        <p:nvSpPr>
          <p:cNvPr id="6" name="Text Placeholder 5">
            <a:extLst>
              <a:ext uri="{FF2B5EF4-FFF2-40B4-BE49-F238E27FC236}">
                <a16:creationId xmlns:a16="http://schemas.microsoft.com/office/drawing/2014/main" id="{33FDEDF8-AA0E-7737-75DB-49B0B48D8ED8}"/>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3% coverage</a:t>
            </a:r>
          </a:p>
        </p:txBody>
      </p:sp>
      <p:sp>
        <p:nvSpPr>
          <p:cNvPr id="4" name="Title 3">
            <a:extLst>
              <a:ext uri="{FF2B5EF4-FFF2-40B4-BE49-F238E27FC236}">
                <a16:creationId xmlns:a16="http://schemas.microsoft.com/office/drawing/2014/main" id="{F07FBCAC-E3F7-A05C-0A5A-8C749E462F26}"/>
              </a:ext>
            </a:extLst>
          </p:cNvPr>
          <p:cNvSpPr>
            <a:spLocks noGrp="1"/>
          </p:cNvSpPr>
          <p:nvPr>
            <p:ph type="title"/>
          </p:nvPr>
        </p:nvSpPr>
        <p:spPr/>
        <p:txBody>
          <a:bodyPr/>
          <a:lstStyle/>
          <a:p>
            <a:r>
              <a:rPr lang="en-NL" dirty="0"/>
              <a:t>Simulations</a:t>
            </a:r>
          </a:p>
        </p:txBody>
      </p:sp>
      <p:sp>
        <p:nvSpPr>
          <p:cNvPr id="8" name="Text Placeholder 7">
            <a:extLst>
              <a:ext uri="{FF2B5EF4-FFF2-40B4-BE49-F238E27FC236}">
                <a16:creationId xmlns:a16="http://schemas.microsoft.com/office/drawing/2014/main" id="{39769025-F089-E896-7E16-C10DA50639D2}"/>
              </a:ext>
            </a:extLst>
          </p:cNvPr>
          <p:cNvSpPr>
            <a:spLocks noGrp="1"/>
          </p:cNvSpPr>
          <p:nvPr>
            <p:ph type="body" sz="quarter" idx="1002"/>
          </p:nvPr>
        </p:nvSpPr>
        <p:spPr/>
        <p:txBody>
          <a:bodyPr/>
          <a:lstStyle/>
          <a:p>
            <a:endParaRPr lang="en-NL"/>
          </a:p>
        </p:txBody>
      </p:sp>
    </p:spTree>
    <p:extLst>
      <p:ext uri="{BB962C8B-B14F-4D97-AF65-F5344CB8AC3E}">
        <p14:creationId xmlns:p14="http://schemas.microsoft.com/office/powerpoint/2010/main" val="2558577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0C177D-4A87-05A8-CBE2-266D3AA3B009}"/>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17</a:t>
            </a:fld>
            <a:endParaRPr lang="en-GB" noProof="1"/>
          </a:p>
        </p:txBody>
      </p:sp>
      <p:sp>
        <p:nvSpPr>
          <p:cNvPr id="3" name="Text Placeholder 2">
            <a:extLst>
              <a:ext uri="{FF2B5EF4-FFF2-40B4-BE49-F238E27FC236}">
                <a16:creationId xmlns:a16="http://schemas.microsoft.com/office/drawing/2014/main" id="{A60DFDF6-E83A-5F80-F836-89F31D3BA092}"/>
              </a:ext>
            </a:extLst>
          </p:cNvPr>
          <p:cNvSpPr>
            <a:spLocks noGrp="1"/>
          </p:cNvSpPr>
          <p:nvPr>
            <p:ph type="body" sz="quarter" idx="14"/>
          </p:nvPr>
        </p:nvSpPr>
        <p:spPr>
          <a:xfrm>
            <a:off x="9120336" y="2217600"/>
            <a:ext cx="2196356" cy="3203575"/>
          </a:xfrm>
        </p:spPr>
        <p:txBody>
          <a:bodyPr/>
          <a:lstStyle/>
          <a:p>
            <a:endParaRPr lang="en-NL" dirty="0"/>
          </a:p>
        </p:txBody>
      </p:sp>
      <p:sp>
        <p:nvSpPr>
          <p:cNvPr id="4" name="Text Placeholder 3">
            <a:extLst>
              <a:ext uri="{FF2B5EF4-FFF2-40B4-BE49-F238E27FC236}">
                <a16:creationId xmlns:a16="http://schemas.microsoft.com/office/drawing/2014/main" id="{E4D07EB6-E272-4FEA-7C54-487D212CD42E}"/>
              </a:ext>
            </a:extLst>
          </p:cNvPr>
          <p:cNvSpPr>
            <a:spLocks noGrp="1"/>
          </p:cNvSpPr>
          <p:nvPr>
            <p:ph type="body" sz="quarter" idx="13"/>
          </p:nvPr>
        </p:nvSpPr>
        <p:spPr/>
        <p:txBody>
          <a:bodyPr/>
          <a:lstStyle/>
          <a:p>
            <a:endParaRPr lang="en-NL" dirty="0"/>
          </a:p>
        </p:txBody>
      </p:sp>
      <p:sp>
        <p:nvSpPr>
          <p:cNvPr id="5" name="Title 4">
            <a:extLst>
              <a:ext uri="{FF2B5EF4-FFF2-40B4-BE49-F238E27FC236}">
                <a16:creationId xmlns:a16="http://schemas.microsoft.com/office/drawing/2014/main" id="{16584BC2-8AE6-B498-A893-0B8A814EFA54}"/>
              </a:ext>
            </a:extLst>
          </p:cNvPr>
          <p:cNvSpPr>
            <a:spLocks noGrp="1"/>
          </p:cNvSpPr>
          <p:nvPr>
            <p:ph type="title"/>
          </p:nvPr>
        </p:nvSpPr>
        <p:spPr/>
        <p:txBody>
          <a:bodyPr/>
          <a:lstStyle/>
          <a:p>
            <a:r>
              <a:rPr lang="en-NL" dirty="0"/>
              <a:t>Simulations summary</a:t>
            </a:r>
          </a:p>
        </p:txBody>
      </p:sp>
      <p:sp>
        <p:nvSpPr>
          <p:cNvPr id="6" name="Text Placeholder 5">
            <a:extLst>
              <a:ext uri="{FF2B5EF4-FFF2-40B4-BE49-F238E27FC236}">
                <a16:creationId xmlns:a16="http://schemas.microsoft.com/office/drawing/2014/main" id="{60EAF147-CE0A-D7D9-07BE-E210C5D52B53}"/>
              </a:ext>
            </a:extLst>
          </p:cNvPr>
          <p:cNvSpPr>
            <a:spLocks noGrp="1"/>
          </p:cNvSpPr>
          <p:nvPr>
            <p:ph type="body" sz="quarter" idx="1002"/>
          </p:nvPr>
        </p:nvSpPr>
        <p:spPr/>
        <p:txBody>
          <a:bodyPr/>
          <a:lstStyle/>
          <a:p>
            <a:endParaRPr lang="en-NL"/>
          </a:p>
        </p:txBody>
      </p:sp>
      <p:pic>
        <p:nvPicPr>
          <p:cNvPr id="8" name="Picture 7">
            <a:extLst>
              <a:ext uri="{FF2B5EF4-FFF2-40B4-BE49-F238E27FC236}">
                <a16:creationId xmlns:a16="http://schemas.microsoft.com/office/drawing/2014/main" id="{8A9C8A63-7799-3F62-E619-652C36B88343}"/>
              </a:ext>
            </a:extLst>
          </p:cNvPr>
          <p:cNvPicPr>
            <a:picLocks noChangeAspect="1"/>
          </p:cNvPicPr>
          <p:nvPr/>
        </p:nvPicPr>
        <p:blipFill>
          <a:blip r:embed="rId3"/>
          <a:srcRect/>
          <a:stretch/>
        </p:blipFill>
        <p:spPr>
          <a:xfrm>
            <a:off x="2209800" y="1875381"/>
            <a:ext cx="7772399" cy="4601963"/>
          </a:xfrm>
          <a:prstGeom prst="rect">
            <a:avLst/>
          </a:prstGeom>
        </p:spPr>
      </p:pic>
    </p:spTree>
    <p:extLst>
      <p:ext uri="{BB962C8B-B14F-4D97-AF65-F5344CB8AC3E}">
        <p14:creationId xmlns:p14="http://schemas.microsoft.com/office/powerpoint/2010/main" val="3457402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47DE1-5A75-5D9C-3019-87C56FB4F4E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E9CEC15-DA8F-A4A0-DCD6-35966ABCEE70}"/>
              </a:ext>
            </a:extLst>
          </p:cNvPr>
          <p:cNvPicPr>
            <a:picLocks noChangeAspect="1"/>
          </p:cNvPicPr>
          <p:nvPr/>
        </p:nvPicPr>
        <p:blipFill>
          <a:blip r:embed="rId2"/>
          <a:srcRect/>
          <a:stretch/>
        </p:blipFill>
        <p:spPr>
          <a:xfrm>
            <a:off x="3719737" y="1382822"/>
            <a:ext cx="8793074" cy="4859144"/>
          </a:xfrm>
          <a:prstGeom prst="rect">
            <a:avLst/>
          </a:prstGeom>
        </p:spPr>
      </p:pic>
      <p:sp>
        <p:nvSpPr>
          <p:cNvPr id="2" name="Slide Number Placeholder 1">
            <a:extLst>
              <a:ext uri="{FF2B5EF4-FFF2-40B4-BE49-F238E27FC236}">
                <a16:creationId xmlns:a16="http://schemas.microsoft.com/office/drawing/2014/main" id="{74BA6195-C4AF-0B3E-502D-30505A2C2C0E}"/>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18</a:t>
            </a:fld>
            <a:endParaRPr lang="en-GB" noProof="1"/>
          </a:p>
        </p:txBody>
      </p:sp>
      <p:sp>
        <p:nvSpPr>
          <p:cNvPr id="7" name="Text Placeholder 6">
            <a:extLst>
              <a:ext uri="{FF2B5EF4-FFF2-40B4-BE49-F238E27FC236}">
                <a16:creationId xmlns:a16="http://schemas.microsoft.com/office/drawing/2014/main" id="{3A90BFE5-C073-D316-8191-CCA1E7ED8FA9}"/>
              </a:ext>
            </a:extLst>
          </p:cNvPr>
          <p:cNvSpPr>
            <a:spLocks noGrp="1"/>
          </p:cNvSpPr>
          <p:nvPr>
            <p:ph type="body" sz="quarter" idx="14"/>
          </p:nvPr>
        </p:nvSpPr>
        <p:spPr/>
        <p:txBody>
          <a:bodyPr/>
          <a:lstStyle/>
          <a:p>
            <a:endParaRPr lang="en-NL" dirty="0"/>
          </a:p>
        </p:txBody>
      </p:sp>
      <p:sp>
        <p:nvSpPr>
          <p:cNvPr id="6" name="Text Placeholder 5">
            <a:extLst>
              <a:ext uri="{FF2B5EF4-FFF2-40B4-BE49-F238E27FC236}">
                <a16:creationId xmlns:a16="http://schemas.microsoft.com/office/drawing/2014/main" id="{6956C1F8-A870-26B1-3E57-BBDD33BB4369}"/>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12.5% coverage</a:t>
            </a:r>
          </a:p>
          <a:p>
            <a:pPr marL="285750" indent="-285750">
              <a:buFont typeface="Arial" panose="020B0604020202020204" pitchFamily="34" charset="0"/>
              <a:buChar char="•"/>
            </a:pPr>
            <a:r>
              <a:rPr lang="en-NL" dirty="0">
                <a:solidFill>
                  <a:schemeClr val="tx1"/>
                </a:solidFill>
                <a:latin typeface="+mn-lt"/>
              </a:rPr>
              <a:t>Insulating material</a:t>
            </a:r>
          </a:p>
          <a:p>
            <a:pPr marL="285750" indent="-285750">
              <a:buFont typeface="Arial" panose="020B0604020202020204" pitchFamily="34" charset="0"/>
              <a:buChar char="•"/>
            </a:pPr>
            <a:endParaRPr lang="en-NL" dirty="0">
              <a:solidFill>
                <a:schemeClr val="tx1"/>
              </a:solidFill>
              <a:latin typeface="+mn-lt"/>
            </a:endParaRPr>
          </a:p>
        </p:txBody>
      </p:sp>
      <p:sp>
        <p:nvSpPr>
          <p:cNvPr id="4" name="Title 3">
            <a:extLst>
              <a:ext uri="{FF2B5EF4-FFF2-40B4-BE49-F238E27FC236}">
                <a16:creationId xmlns:a16="http://schemas.microsoft.com/office/drawing/2014/main" id="{025DF61C-014D-26BC-A5B2-2D4AA0C8AB8C}"/>
              </a:ext>
            </a:extLst>
          </p:cNvPr>
          <p:cNvSpPr>
            <a:spLocks noGrp="1"/>
          </p:cNvSpPr>
          <p:nvPr>
            <p:ph type="title"/>
          </p:nvPr>
        </p:nvSpPr>
        <p:spPr/>
        <p:txBody>
          <a:bodyPr/>
          <a:lstStyle/>
          <a:p>
            <a:r>
              <a:rPr lang="en-NL" dirty="0"/>
              <a:t>Simulations</a:t>
            </a:r>
          </a:p>
        </p:txBody>
      </p:sp>
      <p:sp>
        <p:nvSpPr>
          <p:cNvPr id="8" name="Text Placeholder 7">
            <a:extLst>
              <a:ext uri="{FF2B5EF4-FFF2-40B4-BE49-F238E27FC236}">
                <a16:creationId xmlns:a16="http://schemas.microsoft.com/office/drawing/2014/main" id="{A425E04F-5340-CCD9-628A-5C3E1D205631}"/>
              </a:ext>
            </a:extLst>
          </p:cNvPr>
          <p:cNvSpPr>
            <a:spLocks noGrp="1"/>
          </p:cNvSpPr>
          <p:nvPr>
            <p:ph type="body" sz="quarter" idx="1002"/>
          </p:nvPr>
        </p:nvSpPr>
        <p:spPr/>
        <p:txBody>
          <a:bodyPr/>
          <a:lstStyle/>
          <a:p>
            <a:endParaRPr lang="en-NL"/>
          </a:p>
        </p:txBody>
      </p:sp>
    </p:spTree>
    <p:extLst>
      <p:ext uri="{BB962C8B-B14F-4D97-AF65-F5344CB8AC3E}">
        <p14:creationId xmlns:p14="http://schemas.microsoft.com/office/powerpoint/2010/main" val="3054485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BEF71D-9A1D-939D-6028-BD3963C2C000}"/>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19</a:t>
            </a:fld>
            <a:endParaRPr lang="en-GB" noProof="1"/>
          </a:p>
        </p:txBody>
      </p:sp>
      <p:sp>
        <p:nvSpPr>
          <p:cNvPr id="3" name="Text Placeholder 2">
            <a:extLst>
              <a:ext uri="{FF2B5EF4-FFF2-40B4-BE49-F238E27FC236}">
                <a16:creationId xmlns:a16="http://schemas.microsoft.com/office/drawing/2014/main" id="{6DB7EDEB-2227-736E-D966-9E1ECB8061BE}"/>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We have exposed graphene to a hydrogen plasma</a:t>
            </a:r>
          </a:p>
          <a:p>
            <a:pPr marL="285750" indent="-285750">
              <a:buFont typeface="Arial" panose="020B0604020202020204" pitchFamily="34" charset="0"/>
              <a:buChar char="•"/>
            </a:pPr>
            <a:r>
              <a:rPr lang="en-NL" dirty="0">
                <a:solidFill>
                  <a:schemeClr val="tx1"/>
                </a:solidFill>
                <a:latin typeface="+mn-lt"/>
              </a:rPr>
              <a:t>Raman spectroscopy confirms the presence of hydrogen</a:t>
            </a:r>
          </a:p>
          <a:p>
            <a:pPr marL="285750" indent="-285750">
              <a:buFont typeface="Arial" panose="020B0604020202020204" pitchFamily="34" charset="0"/>
              <a:buChar char="•"/>
            </a:pPr>
            <a:r>
              <a:rPr lang="en-NL" dirty="0">
                <a:solidFill>
                  <a:schemeClr val="tx1"/>
                </a:solidFill>
                <a:latin typeface="+mn-lt"/>
              </a:rPr>
              <a:t>A band gap starts to open</a:t>
            </a:r>
          </a:p>
          <a:p>
            <a:pPr marL="285750" indent="-285750">
              <a:buFont typeface="Arial" panose="020B0604020202020204" pitchFamily="34" charset="0"/>
              <a:buChar char="•"/>
            </a:pPr>
            <a:r>
              <a:rPr lang="en-NL" dirty="0">
                <a:solidFill>
                  <a:schemeClr val="tx1"/>
                </a:solidFill>
                <a:latin typeface="+mn-lt"/>
              </a:rPr>
              <a:t>The Landau level distance becomes linear in B</a:t>
            </a:r>
          </a:p>
          <a:p>
            <a:pPr marL="285750" indent="-285750">
              <a:buFont typeface="Arial" panose="020B0604020202020204" pitchFamily="34" charset="0"/>
              <a:buChar char="•"/>
            </a:pPr>
            <a:r>
              <a:rPr lang="en-NL" dirty="0">
                <a:solidFill>
                  <a:schemeClr val="tx1"/>
                </a:solidFill>
                <a:latin typeface="+mn-lt"/>
              </a:rPr>
              <a:t>Simulations show that our hydrogen coverage is around 3-4%</a:t>
            </a:r>
          </a:p>
          <a:p>
            <a:pPr marL="285750" indent="-285750">
              <a:buFont typeface="Arial" panose="020B0604020202020204" pitchFamily="34" charset="0"/>
              <a:buChar char="•"/>
            </a:pPr>
            <a:endParaRPr lang="en-NL" dirty="0">
              <a:solidFill>
                <a:schemeClr val="tx1"/>
              </a:solidFill>
              <a:latin typeface="+mn-lt"/>
            </a:endParaRPr>
          </a:p>
        </p:txBody>
      </p:sp>
      <p:sp>
        <p:nvSpPr>
          <p:cNvPr id="4" name="Title 3">
            <a:extLst>
              <a:ext uri="{FF2B5EF4-FFF2-40B4-BE49-F238E27FC236}">
                <a16:creationId xmlns:a16="http://schemas.microsoft.com/office/drawing/2014/main" id="{691D423F-D711-2B65-9527-88051AA1B644}"/>
              </a:ext>
            </a:extLst>
          </p:cNvPr>
          <p:cNvSpPr>
            <a:spLocks noGrp="1"/>
          </p:cNvSpPr>
          <p:nvPr>
            <p:ph type="title"/>
          </p:nvPr>
        </p:nvSpPr>
        <p:spPr/>
        <p:txBody>
          <a:bodyPr/>
          <a:lstStyle/>
          <a:p>
            <a:r>
              <a:rPr lang="en-NL" dirty="0"/>
              <a:t>Conclusions</a:t>
            </a:r>
          </a:p>
        </p:txBody>
      </p:sp>
      <p:sp>
        <p:nvSpPr>
          <p:cNvPr id="5" name="Text Placeholder 4">
            <a:extLst>
              <a:ext uri="{FF2B5EF4-FFF2-40B4-BE49-F238E27FC236}">
                <a16:creationId xmlns:a16="http://schemas.microsoft.com/office/drawing/2014/main" id="{149B1345-C234-FD95-428E-0721AE23D51A}"/>
              </a:ext>
            </a:extLst>
          </p:cNvPr>
          <p:cNvSpPr>
            <a:spLocks noGrp="1"/>
          </p:cNvSpPr>
          <p:nvPr>
            <p:ph type="body" sz="quarter" idx="1002"/>
          </p:nvPr>
        </p:nvSpPr>
        <p:spPr/>
        <p:txBody>
          <a:bodyPr/>
          <a:lstStyle/>
          <a:p>
            <a:endParaRPr lang="en-NL" dirty="0"/>
          </a:p>
        </p:txBody>
      </p:sp>
    </p:spTree>
    <p:extLst>
      <p:ext uri="{BB962C8B-B14F-4D97-AF65-F5344CB8AC3E}">
        <p14:creationId xmlns:p14="http://schemas.microsoft.com/office/powerpoint/2010/main" val="2049249750"/>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DB6E50-21F3-E8EE-F3DA-8EFE14F2EC6C}"/>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a:t>
            </a:fld>
            <a:endParaRPr lang="en-GB" noProof="1"/>
          </a:p>
        </p:txBody>
      </p:sp>
      <p:sp>
        <p:nvSpPr>
          <p:cNvPr id="3" name="Title 2">
            <a:extLst>
              <a:ext uri="{FF2B5EF4-FFF2-40B4-BE49-F238E27FC236}">
                <a16:creationId xmlns:a16="http://schemas.microsoft.com/office/drawing/2014/main" id="{81F5D767-53A1-3626-98F1-91FD3C005318}"/>
              </a:ext>
            </a:extLst>
          </p:cNvPr>
          <p:cNvSpPr>
            <a:spLocks noGrp="1"/>
          </p:cNvSpPr>
          <p:nvPr>
            <p:ph type="title"/>
          </p:nvPr>
        </p:nvSpPr>
        <p:spPr/>
        <p:txBody>
          <a:bodyPr/>
          <a:lstStyle/>
          <a:p>
            <a:r>
              <a:rPr lang="en-NL" dirty="0"/>
              <a:t>Hydrogenated graphene - progress</a:t>
            </a:r>
          </a:p>
        </p:txBody>
      </p:sp>
      <p:sp>
        <p:nvSpPr>
          <p:cNvPr id="4" name="Text Placeholder 3">
            <a:extLst>
              <a:ext uri="{FF2B5EF4-FFF2-40B4-BE49-F238E27FC236}">
                <a16:creationId xmlns:a16="http://schemas.microsoft.com/office/drawing/2014/main" id="{C5574308-3E40-6CF1-6CEF-5F38EBB5621C}"/>
              </a:ext>
            </a:extLst>
          </p:cNvPr>
          <p:cNvSpPr>
            <a:spLocks noGrp="1"/>
          </p:cNvSpPr>
          <p:nvPr>
            <p:ph type="body" sz="quarter" idx="1002"/>
          </p:nvPr>
        </p:nvSpPr>
        <p:spPr/>
        <p:txBody>
          <a:bodyPr/>
          <a:lstStyle/>
          <a:p>
            <a:endParaRPr lang="en-NL"/>
          </a:p>
        </p:txBody>
      </p:sp>
      <p:sp>
        <p:nvSpPr>
          <p:cNvPr id="5" name="Content Placeholder 4">
            <a:extLst>
              <a:ext uri="{FF2B5EF4-FFF2-40B4-BE49-F238E27FC236}">
                <a16:creationId xmlns:a16="http://schemas.microsoft.com/office/drawing/2014/main" id="{6F5C0D88-3C2E-719F-0A02-B6F117A4A3DF}"/>
              </a:ext>
            </a:extLst>
          </p:cNvPr>
          <p:cNvSpPr>
            <a:spLocks noGrp="1"/>
          </p:cNvSpPr>
          <p:nvPr>
            <p:ph idx="1"/>
          </p:nvPr>
        </p:nvSpPr>
        <p:spPr/>
        <p:txBody>
          <a:bodyPr/>
          <a:lstStyle/>
          <a:p>
            <a:r>
              <a:rPr lang="en-NL" dirty="0"/>
              <a:t>Sequential hydrogen exposure</a:t>
            </a:r>
          </a:p>
          <a:p>
            <a:r>
              <a:rPr lang="en-NL" dirty="0"/>
              <a:t>Stability study</a:t>
            </a:r>
          </a:p>
          <a:p>
            <a:r>
              <a:rPr lang="en-NL" dirty="0"/>
              <a:t>Temperature dependence</a:t>
            </a:r>
          </a:p>
          <a:p>
            <a:r>
              <a:rPr lang="en-NL" dirty="0"/>
              <a:t>Quantum Hall effect</a:t>
            </a:r>
          </a:p>
          <a:p>
            <a:r>
              <a:rPr lang="en-NL" dirty="0"/>
              <a:t>Raman spectroscopy</a:t>
            </a:r>
          </a:p>
          <a:p>
            <a:r>
              <a:rPr lang="en-NL" dirty="0"/>
              <a:t>Simulations</a:t>
            </a:r>
          </a:p>
          <a:p>
            <a:r>
              <a:rPr lang="en-NL" dirty="0"/>
              <a:t>Radiation response</a:t>
            </a:r>
          </a:p>
        </p:txBody>
      </p:sp>
    </p:spTree>
    <p:extLst>
      <p:ext uri="{BB962C8B-B14F-4D97-AF65-F5344CB8AC3E}">
        <p14:creationId xmlns:p14="http://schemas.microsoft.com/office/powerpoint/2010/main" val="2933455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21A063-3FEC-547F-CF68-5F04906CBA42}"/>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20</a:t>
            </a:fld>
            <a:endParaRPr lang="en-GB" noProof="1"/>
          </a:p>
        </p:txBody>
      </p:sp>
      <p:sp>
        <p:nvSpPr>
          <p:cNvPr id="3" name="Text Placeholder 2">
            <a:extLst>
              <a:ext uri="{FF2B5EF4-FFF2-40B4-BE49-F238E27FC236}">
                <a16:creationId xmlns:a16="http://schemas.microsoft.com/office/drawing/2014/main" id="{544C7852-DE16-AABB-701A-67D870459A8D}"/>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Hydrogenation impacts resistance</a:t>
            </a:r>
          </a:p>
          <a:p>
            <a:pPr marL="285750" indent="-285750">
              <a:buFont typeface="Arial" panose="020B0604020202020204" pitchFamily="34" charset="0"/>
              <a:buChar char="•"/>
            </a:pPr>
            <a:r>
              <a:rPr lang="en-NL" dirty="0">
                <a:solidFill>
                  <a:schemeClr val="tx1"/>
                </a:solidFill>
                <a:latin typeface="+mn-lt"/>
              </a:rPr>
              <a:t>Temperature dependence: will the target be cryogenic?</a:t>
            </a:r>
          </a:p>
          <a:p>
            <a:pPr marL="285750" indent="-285750">
              <a:buFont typeface="Arial" panose="020B0604020202020204" pitchFamily="34" charset="0"/>
              <a:buChar char="•"/>
            </a:pPr>
            <a:r>
              <a:rPr lang="en-NL" dirty="0">
                <a:solidFill>
                  <a:schemeClr val="tx1"/>
                </a:solidFill>
                <a:latin typeface="+mn-lt"/>
              </a:rPr>
              <a:t>Can we dope the target to reduce resistance at higher hydrogenation?</a:t>
            </a:r>
          </a:p>
        </p:txBody>
      </p:sp>
      <p:sp>
        <p:nvSpPr>
          <p:cNvPr id="4" name="Title 3">
            <a:extLst>
              <a:ext uri="{FF2B5EF4-FFF2-40B4-BE49-F238E27FC236}">
                <a16:creationId xmlns:a16="http://schemas.microsoft.com/office/drawing/2014/main" id="{5BC6C4AB-C0A5-1318-DE6E-28AC28A41AEB}"/>
              </a:ext>
            </a:extLst>
          </p:cNvPr>
          <p:cNvSpPr>
            <a:spLocks noGrp="1"/>
          </p:cNvSpPr>
          <p:nvPr>
            <p:ph type="title"/>
          </p:nvPr>
        </p:nvSpPr>
        <p:spPr/>
        <p:txBody>
          <a:bodyPr/>
          <a:lstStyle/>
          <a:p>
            <a:r>
              <a:rPr lang="en-NL" dirty="0"/>
              <a:t>Ptolemy implications</a:t>
            </a:r>
          </a:p>
        </p:txBody>
      </p:sp>
      <p:sp>
        <p:nvSpPr>
          <p:cNvPr id="5" name="Text Placeholder 4">
            <a:extLst>
              <a:ext uri="{FF2B5EF4-FFF2-40B4-BE49-F238E27FC236}">
                <a16:creationId xmlns:a16="http://schemas.microsoft.com/office/drawing/2014/main" id="{C1A6BFFC-E685-2D27-1344-F1DFD8FA8525}"/>
              </a:ext>
            </a:extLst>
          </p:cNvPr>
          <p:cNvSpPr>
            <a:spLocks noGrp="1"/>
          </p:cNvSpPr>
          <p:nvPr>
            <p:ph type="body" sz="quarter" idx="1002"/>
          </p:nvPr>
        </p:nvSpPr>
        <p:spPr/>
        <p:txBody>
          <a:bodyPr/>
          <a:lstStyle/>
          <a:p>
            <a:endParaRPr lang="en-NL"/>
          </a:p>
        </p:txBody>
      </p:sp>
    </p:spTree>
    <p:extLst>
      <p:ext uri="{BB962C8B-B14F-4D97-AF65-F5344CB8AC3E}">
        <p14:creationId xmlns:p14="http://schemas.microsoft.com/office/powerpoint/2010/main" val="423031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181068-93AC-61AC-C0C1-AAA9EDC989D3}"/>
              </a:ext>
            </a:extLst>
          </p:cNvPr>
          <p:cNvSpPr>
            <a:spLocks noGrp="1"/>
          </p:cNvSpPr>
          <p:nvPr>
            <p:ph type="body" sz="quarter" idx="10"/>
          </p:nvPr>
        </p:nvSpPr>
        <p:spPr/>
        <p:txBody>
          <a:bodyPr/>
          <a:lstStyle/>
          <a:p>
            <a:r>
              <a:rPr lang="en-NL" dirty="0"/>
              <a:t>Backup slides</a:t>
            </a:r>
          </a:p>
        </p:txBody>
      </p:sp>
    </p:spTree>
    <p:extLst>
      <p:ext uri="{BB962C8B-B14F-4D97-AF65-F5344CB8AC3E}">
        <p14:creationId xmlns:p14="http://schemas.microsoft.com/office/powerpoint/2010/main" val="1491905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267FE8-1D69-C1C9-8B1D-965CF75EF78A}"/>
              </a:ext>
            </a:extLst>
          </p:cNvPr>
          <p:cNvSpPr>
            <a:spLocks noGrp="1"/>
          </p:cNvSpPr>
          <p:nvPr>
            <p:ph type="sldNum" sz="quarter" idx="12"/>
          </p:nvPr>
        </p:nvSpPr>
        <p:spPr bwMode="gray">
          <a:prstGeom prst="rect">
            <a:avLst/>
          </a:prstGeom>
        </p:spPr>
        <p:txBody>
          <a:bodyPr vert="horz" lIns="0" tIns="0" rIns="0" bIns="0" rtlCol="0" anchor="t">
            <a:noAutofit/>
          </a:bodyPr>
          <a:lstStyle>
            <a:defPPr lvl="0">
              <a:defRPr lang="nl-NL"/>
            </a:defPPr>
            <a:lvl1pPr marL="0" lvl="1" algn="l" defTabSz="1088502" rtl="0" eaLnBrk="1" latinLnBrk="0" hangingPunct="1">
              <a:defRPr sz="10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r>
              <a:rPr lang="en-GB" noProof="1">
                <a:solidFill>
                  <a:schemeClr val="accent1"/>
                </a:solidFill>
              </a:rPr>
              <a:t>|</a:t>
            </a:r>
            <a:r>
              <a:rPr lang="en-GB" noProof="1"/>
              <a:t> </a:t>
            </a:r>
            <a:fld id="{1336C48C-F87C-4E4B-81EF-5027B17D1F61}" type="slidenum">
              <a:rPr lang="en-GB" noProof="1" smtClean="0"/>
              <a:pPr/>
              <a:t>22</a:t>
            </a:fld>
            <a:endParaRPr lang="en-GB" noProof="1"/>
          </a:p>
        </p:txBody>
      </p:sp>
      <p:sp>
        <p:nvSpPr>
          <p:cNvPr id="3" name="Title 2">
            <a:extLst>
              <a:ext uri="{FF2B5EF4-FFF2-40B4-BE49-F238E27FC236}">
                <a16:creationId xmlns:a16="http://schemas.microsoft.com/office/drawing/2014/main" id="{CCDEB47A-1C52-85FC-CA9B-29444657BC5F}"/>
              </a:ext>
            </a:extLst>
          </p:cNvPr>
          <p:cNvSpPr>
            <a:spLocks noGrp="1"/>
          </p:cNvSpPr>
          <p:nvPr>
            <p:ph type="title"/>
          </p:nvPr>
        </p:nvSpPr>
        <p:spPr/>
        <p:txBody>
          <a:bodyPr/>
          <a:lstStyle/>
          <a:p>
            <a:r>
              <a:rPr lang="en-NL" dirty="0"/>
              <a:t>The Nijmegen Group</a:t>
            </a:r>
          </a:p>
        </p:txBody>
      </p:sp>
      <p:sp>
        <p:nvSpPr>
          <p:cNvPr id="6" name="Text Placeholder 5">
            <a:extLst>
              <a:ext uri="{FF2B5EF4-FFF2-40B4-BE49-F238E27FC236}">
                <a16:creationId xmlns:a16="http://schemas.microsoft.com/office/drawing/2014/main" id="{3ABA1147-8709-2505-ED17-A32B884D5F19}"/>
              </a:ext>
            </a:extLst>
          </p:cNvPr>
          <p:cNvSpPr>
            <a:spLocks noGrp="1"/>
          </p:cNvSpPr>
          <p:nvPr>
            <p:ph type="body" sz="quarter" idx="1002"/>
          </p:nvPr>
        </p:nvSpPr>
        <p:spPr/>
        <p:txBody>
          <a:bodyPr/>
          <a:lstStyle/>
          <a:p>
            <a:endParaRPr lang="en-NL"/>
          </a:p>
        </p:txBody>
      </p:sp>
      <p:pic>
        <p:nvPicPr>
          <p:cNvPr id="22" name="Content Placeholder 21">
            <a:extLst>
              <a:ext uri="{FF2B5EF4-FFF2-40B4-BE49-F238E27FC236}">
                <a16:creationId xmlns:a16="http://schemas.microsoft.com/office/drawing/2014/main" id="{1A4C6EE9-F9B8-0710-36C3-973D090FE040}"/>
              </a:ext>
            </a:extLst>
          </p:cNvPr>
          <p:cNvPicPr>
            <a:picLocks noGrp="1" noChangeAspect="1"/>
          </p:cNvPicPr>
          <p:nvPr>
            <p:ph idx="4294967295"/>
          </p:nvPr>
        </p:nvPicPr>
        <p:blipFill>
          <a:blip r:embed="rId2"/>
          <a:stretch>
            <a:fillRect/>
          </a:stretch>
        </p:blipFill>
        <p:spPr>
          <a:xfrm>
            <a:off x="8568151" y="5716344"/>
            <a:ext cx="3317875" cy="534987"/>
          </a:xfrm>
          <a:prstGeom prst="rect">
            <a:avLst/>
          </a:prstGeom>
        </p:spPr>
      </p:pic>
      <p:pic>
        <p:nvPicPr>
          <p:cNvPr id="7" name="Picture 6">
            <a:extLst>
              <a:ext uri="{FF2B5EF4-FFF2-40B4-BE49-F238E27FC236}">
                <a16:creationId xmlns:a16="http://schemas.microsoft.com/office/drawing/2014/main" id="{4F5FDE9D-5CD2-81DD-81F6-6ECAC68CBF06}"/>
              </a:ext>
            </a:extLst>
          </p:cNvPr>
          <p:cNvPicPr>
            <a:picLocks noChangeAspect="1"/>
          </p:cNvPicPr>
          <p:nvPr/>
        </p:nvPicPr>
        <p:blipFill>
          <a:blip r:embed="rId3"/>
          <a:stretch>
            <a:fillRect/>
          </a:stretch>
        </p:blipFill>
        <p:spPr>
          <a:xfrm>
            <a:off x="2017866" y="2618419"/>
            <a:ext cx="983009" cy="1417435"/>
          </a:xfrm>
          <a:prstGeom prst="rect">
            <a:avLst/>
          </a:prstGeom>
        </p:spPr>
      </p:pic>
      <p:pic>
        <p:nvPicPr>
          <p:cNvPr id="8" name="Picture 7">
            <a:extLst>
              <a:ext uri="{FF2B5EF4-FFF2-40B4-BE49-F238E27FC236}">
                <a16:creationId xmlns:a16="http://schemas.microsoft.com/office/drawing/2014/main" id="{C64A0BCA-8F05-335A-4024-1625720E734D}"/>
              </a:ext>
            </a:extLst>
          </p:cNvPr>
          <p:cNvPicPr>
            <a:picLocks noChangeAspect="1"/>
          </p:cNvPicPr>
          <p:nvPr/>
        </p:nvPicPr>
        <p:blipFill rotWithShape="1">
          <a:blip r:embed="rId4"/>
          <a:srcRect l="18422" r="18422" b="1942"/>
          <a:stretch/>
        </p:blipFill>
        <p:spPr>
          <a:xfrm>
            <a:off x="5604495" y="2619310"/>
            <a:ext cx="983009" cy="1416544"/>
          </a:xfrm>
          <a:prstGeom prst="rect">
            <a:avLst/>
          </a:prstGeom>
        </p:spPr>
      </p:pic>
      <p:sp>
        <p:nvSpPr>
          <p:cNvPr id="9" name="TextBox 8">
            <a:extLst>
              <a:ext uri="{FF2B5EF4-FFF2-40B4-BE49-F238E27FC236}">
                <a16:creationId xmlns:a16="http://schemas.microsoft.com/office/drawing/2014/main" id="{B119F05E-EC2B-D708-A4F6-4DAA8F6924EE}"/>
              </a:ext>
            </a:extLst>
          </p:cNvPr>
          <p:cNvSpPr txBox="1"/>
          <p:nvPr/>
        </p:nvSpPr>
        <p:spPr>
          <a:xfrm>
            <a:off x="1627143" y="1828091"/>
            <a:ext cx="1750800" cy="584775"/>
          </a:xfrm>
          <a:prstGeom prst="rect">
            <a:avLst/>
          </a:prstGeom>
          <a:noFill/>
        </p:spPr>
        <p:txBody>
          <a:bodyPr wrap="none" rtlCol="0">
            <a:spAutoFit/>
          </a:bodyPr>
          <a:lstStyle/>
          <a:p>
            <a:pPr algn="ctr"/>
            <a:r>
              <a:rPr lang="en-US" sz="1600" dirty="0"/>
              <a:t>Uli Zeitler </a:t>
            </a:r>
          </a:p>
          <a:p>
            <a:r>
              <a:rPr lang="en-US" sz="1600" dirty="0"/>
              <a:t>(RU HFML-FELIX)</a:t>
            </a:r>
            <a:endParaRPr lang="nl-NL" sz="1600" dirty="0"/>
          </a:p>
        </p:txBody>
      </p:sp>
      <p:sp>
        <p:nvSpPr>
          <p:cNvPr id="10" name="TextBox 9">
            <a:extLst>
              <a:ext uri="{FF2B5EF4-FFF2-40B4-BE49-F238E27FC236}">
                <a16:creationId xmlns:a16="http://schemas.microsoft.com/office/drawing/2014/main" id="{29311E81-6CAE-6123-8518-EBE2C152B9BD}"/>
              </a:ext>
            </a:extLst>
          </p:cNvPr>
          <p:cNvSpPr txBox="1"/>
          <p:nvPr/>
        </p:nvSpPr>
        <p:spPr>
          <a:xfrm>
            <a:off x="5245699" y="1828982"/>
            <a:ext cx="1680973" cy="584775"/>
          </a:xfrm>
          <a:prstGeom prst="rect">
            <a:avLst/>
          </a:prstGeom>
          <a:noFill/>
        </p:spPr>
        <p:txBody>
          <a:bodyPr wrap="none" rtlCol="0">
            <a:spAutoFit/>
          </a:bodyPr>
          <a:lstStyle/>
          <a:p>
            <a:pPr algn="ctr"/>
            <a:r>
              <a:rPr lang="en-US" sz="1600" dirty="0"/>
              <a:t>Nicolo de Groot</a:t>
            </a:r>
          </a:p>
          <a:p>
            <a:pPr algn="ctr"/>
            <a:r>
              <a:rPr lang="en-US" sz="1600" dirty="0"/>
              <a:t>(RU IMAPP)</a:t>
            </a:r>
            <a:endParaRPr lang="nl-NL" sz="1600" dirty="0"/>
          </a:p>
        </p:txBody>
      </p:sp>
      <p:pic>
        <p:nvPicPr>
          <p:cNvPr id="12" name="Picture 11">
            <a:extLst>
              <a:ext uri="{FF2B5EF4-FFF2-40B4-BE49-F238E27FC236}">
                <a16:creationId xmlns:a16="http://schemas.microsoft.com/office/drawing/2014/main" id="{98DE57C3-3AB4-F6DB-C1B8-C46B93CF18BF}"/>
              </a:ext>
            </a:extLst>
          </p:cNvPr>
          <p:cNvPicPr>
            <a:picLocks noChangeAspect="1"/>
          </p:cNvPicPr>
          <p:nvPr/>
        </p:nvPicPr>
        <p:blipFill rotWithShape="1">
          <a:blip r:embed="rId5"/>
          <a:srcRect t="10179" b="14560"/>
          <a:stretch/>
        </p:blipFill>
        <p:spPr>
          <a:xfrm>
            <a:off x="8761526" y="2618419"/>
            <a:ext cx="1255192" cy="1416544"/>
          </a:xfrm>
          <a:prstGeom prst="rect">
            <a:avLst/>
          </a:prstGeom>
        </p:spPr>
      </p:pic>
      <p:pic>
        <p:nvPicPr>
          <p:cNvPr id="14" name="Picture 13">
            <a:extLst>
              <a:ext uri="{FF2B5EF4-FFF2-40B4-BE49-F238E27FC236}">
                <a16:creationId xmlns:a16="http://schemas.microsoft.com/office/drawing/2014/main" id="{68B3BE92-1654-A743-9B56-5F81B4C96BD6}"/>
              </a:ext>
            </a:extLst>
          </p:cNvPr>
          <p:cNvPicPr>
            <a:picLocks noChangeAspect="1"/>
          </p:cNvPicPr>
          <p:nvPr/>
        </p:nvPicPr>
        <p:blipFill rotWithShape="1">
          <a:blip r:embed="rId6"/>
          <a:srcRect l="3270" r="2698"/>
          <a:stretch/>
        </p:blipFill>
        <p:spPr>
          <a:xfrm>
            <a:off x="3844213" y="2620136"/>
            <a:ext cx="972716" cy="1416544"/>
          </a:xfrm>
          <a:prstGeom prst="rect">
            <a:avLst/>
          </a:prstGeom>
        </p:spPr>
      </p:pic>
      <p:sp>
        <p:nvSpPr>
          <p:cNvPr id="15" name="Rectangle 14">
            <a:extLst>
              <a:ext uri="{FF2B5EF4-FFF2-40B4-BE49-F238E27FC236}">
                <a16:creationId xmlns:a16="http://schemas.microsoft.com/office/drawing/2014/main" id="{5ED89A3E-5DF9-76AB-B272-2838B5621C79}"/>
              </a:ext>
            </a:extLst>
          </p:cNvPr>
          <p:cNvSpPr/>
          <p:nvPr/>
        </p:nvSpPr>
        <p:spPr>
          <a:xfrm>
            <a:off x="3375269" y="1800136"/>
            <a:ext cx="1910604" cy="584775"/>
          </a:xfrm>
          <a:prstGeom prst="rect">
            <a:avLst/>
          </a:prstGeom>
        </p:spPr>
        <p:txBody>
          <a:bodyPr wrap="square">
            <a:spAutoFit/>
          </a:bodyPr>
          <a:lstStyle/>
          <a:p>
            <a:pPr algn="ctr"/>
            <a:r>
              <a:rPr lang="en-US" sz="1600" dirty="0"/>
              <a:t>Oleksandr Zheliuk</a:t>
            </a:r>
          </a:p>
          <a:p>
            <a:pPr algn="ctr"/>
            <a:r>
              <a:rPr lang="en-US" sz="1600" dirty="0"/>
              <a:t>(RU HFML-FELIX)</a:t>
            </a:r>
            <a:endParaRPr lang="nl-NL" sz="1600" dirty="0"/>
          </a:p>
        </p:txBody>
      </p:sp>
      <p:sp>
        <p:nvSpPr>
          <p:cNvPr id="18" name="Rectangle 17">
            <a:extLst>
              <a:ext uri="{FF2B5EF4-FFF2-40B4-BE49-F238E27FC236}">
                <a16:creationId xmlns:a16="http://schemas.microsoft.com/office/drawing/2014/main" id="{77267E90-B8E9-6214-6897-7C07B1C4BA7D}"/>
              </a:ext>
            </a:extLst>
          </p:cNvPr>
          <p:cNvSpPr/>
          <p:nvPr/>
        </p:nvSpPr>
        <p:spPr>
          <a:xfrm>
            <a:off x="6807157" y="1824340"/>
            <a:ext cx="1814163" cy="830997"/>
          </a:xfrm>
          <a:prstGeom prst="rect">
            <a:avLst/>
          </a:prstGeom>
        </p:spPr>
        <p:txBody>
          <a:bodyPr wrap="square">
            <a:spAutoFit/>
          </a:bodyPr>
          <a:lstStyle/>
          <a:p>
            <a:pPr algn="ctr"/>
            <a:r>
              <a:rPr lang="en-US" sz="1600" dirty="0"/>
              <a:t>Nicoleta </a:t>
            </a:r>
            <a:r>
              <a:rPr lang="en-US" sz="1600" dirty="0" err="1"/>
              <a:t>Cucu-Laurenciu</a:t>
            </a:r>
            <a:endParaRPr lang="en-US" sz="1600" dirty="0"/>
          </a:p>
          <a:p>
            <a:pPr algn="ctr"/>
            <a:r>
              <a:rPr lang="en-US" sz="1600" dirty="0"/>
              <a:t>(RU IMAPP)</a:t>
            </a:r>
            <a:endParaRPr lang="nl-NL" sz="1600" dirty="0"/>
          </a:p>
        </p:txBody>
      </p:sp>
      <p:pic>
        <p:nvPicPr>
          <p:cNvPr id="19" name="Picture 18">
            <a:extLst>
              <a:ext uri="{FF2B5EF4-FFF2-40B4-BE49-F238E27FC236}">
                <a16:creationId xmlns:a16="http://schemas.microsoft.com/office/drawing/2014/main" id="{339ED9B4-0370-A994-8061-4A68BD2BDD7C}"/>
              </a:ext>
            </a:extLst>
          </p:cNvPr>
          <p:cNvPicPr>
            <a:picLocks noChangeAspect="1"/>
          </p:cNvPicPr>
          <p:nvPr/>
        </p:nvPicPr>
        <p:blipFill rotWithShape="1">
          <a:blip r:embed="rId7"/>
          <a:srcRect l="6053" r="7204"/>
          <a:stretch/>
        </p:blipFill>
        <p:spPr>
          <a:xfrm>
            <a:off x="7222733" y="2619310"/>
            <a:ext cx="983009" cy="1416544"/>
          </a:xfrm>
          <a:prstGeom prst="rect">
            <a:avLst/>
          </a:prstGeom>
        </p:spPr>
      </p:pic>
      <p:sp>
        <p:nvSpPr>
          <p:cNvPr id="20" name="Rectangle 19">
            <a:extLst>
              <a:ext uri="{FF2B5EF4-FFF2-40B4-BE49-F238E27FC236}">
                <a16:creationId xmlns:a16="http://schemas.microsoft.com/office/drawing/2014/main" id="{8B3A5084-0660-2C2A-9DDE-B4C60C9232F6}"/>
              </a:ext>
            </a:extLst>
          </p:cNvPr>
          <p:cNvSpPr/>
          <p:nvPr/>
        </p:nvSpPr>
        <p:spPr>
          <a:xfrm>
            <a:off x="8485576" y="1842066"/>
            <a:ext cx="1541943" cy="584775"/>
          </a:xfrm>
          <a:prstGeom prst="rect">
            <a:avLst/>
          </a:prstGeom>
        </p:spPr>
        <p:txBody>
          <a:bodyPr wrap="square">
            <a:spAutoFit/>
          </a:bodyPr>
          <a:lstStyle/>
          <a:p>
            <a:pPr algn="ctr"/>
            <a:r>
              <a:rPr lang="en-US" sz="1600" dirty="0"/>
              <a:t>Inge van </a:t>
            </a:r>
            <a:r>
              <a:rPr lang="en-US" sz="1600" dirty="0" err="1"/>
              <a:t>Rens</a:t>
            </a:r>
            <a:endParaRPr lang="en-US" sz="1600" dirty="0"/>
          </a:p>
          <a:p>
            <a:pPr algn="ctr"/>
            <a:r>
              <a:rPr lang="en-US" sz="1600" dirty="0"/>
              <a:t>(RU IMAPP)</a:t>
            </a:r>
            <a:endParaRPr lang="nl-NL" sz="1600" dirty="0"/>
          </a:p>
        </p:txBody>
      </p:sp>
      <p:pic>
        <p:nvPicPr>
          <p:cNvPr id="21" name="Picture 20">
            <a:extLst>
              <a:ext uri="{FF2B5EF4-FFF2-40B4-BE49-F238E27FC236}">
                <a16:creationId xmlns:a16="http://schemas.microsoft.com/office/drawing/2014/main" id="{3B193787-9E65-9093-FD23-6BB11A91F25D}"/>
              </a:ext>
            </a:extLst>
          </p:cNvPr>
          <p:cNvPicPr>
            <a:picLocks noChangeAspect="1"/>
          </p:cNvPicPr>
          <p:nvPr/>
        </p:nvPicPr>
        <p:blipFill>
          <a:blip r:embed="rId8"/>
          <a:stretch>
            <a:fillRect/>
          </a:stretch>
        </p:blipFill>
        <p:spPr>
          <a:xfrm>
            <a:off x="964149" y="5566239"/>
            <a:ext cx="1700103" cy="720696"/>
          </a:xfrm>
          <a:prstGeom prst="rect">
            <a:avLst/>
          </a:prstGeom>
        </p:spPr>
      </p:pic>
      <p:sp>
        <p:nvSpPr>
          <p:cNvPr id="11" name="TextBox 10">
            <a:extLst>
              <a:ext uri="{FF2B5EF4-FFF2-40B4-BE49-F238E27FC236}">
                <a16:creationId xmlns:a16="http://schemas.microsoft.com/office/drawing/2014/main" id="{7A9C5A71-0032-202B-F903-B83906BAC231}"/>
              </a:ext>
            </a:extLst>
          </p:cNvPr>
          <p:cNvSpPr txBox="1"/>
          <p:nvPr/>
        </p:nvSpPr>
        <p:spPr>
          <a:xfrm>
            <a:off x="2929280" y="4982290"/>
            <a:ext cx="1628074" cy="584775"/>
          </a:xfrm>
          <a:prstGeom prst="rect">
            <a:avLst/>
          </a:prstGeom>
          <a:noFill/>
        </p:spPr>
        <p:txBody>
          <a:bodyPr wrap="none" rtlCol="0">
            <a:spAutoFit/>
          </a:bodyPr>
          <a:lstStyle/>
          <a:p>
            <a:pPr algn="ctr"/>
            <a:r>
              <a:rPr lang="en-US" sz="1600" dirty="0" err="1"/>
              <a:t>Martijn</a:t>
            </a:r>
            <a:r>
              <a:rPr lang="en-US" sz="1600" dirty="0"/>
              <a:t> </a:t>
            </a:r>
            <a:r>
              <a:rPr lang="en-US" sz="1600" dirty="0" err="1"/>
              <a:t>Velders</a:t>
            </a:r>
            <a:endParaRPr lang="en-US" sz="1600" dirty="0"/>
          </a:p>
          <a:p>
            <a:pPr algn="ctr"/>
            <a:r>
              <a:rPr lang="en-US" sz="1600" dirty="0"/>
              <a:t>(RU IMAPP)</a:t>
            </a:r>
            <a:endParaRPr lang="nl-NL" sz="1600" dirty="0"/>
          </a:p>
        </p:txBody>
      </p:sp>
      <p:sp>
        <p:nvSpPr>
          <p:cNvPr id="13" name="TextBox 12">
            <a:extLst>
              <a:ext uri="{FF2B5EF4-FFF2-40B4-BE49-F238E27FC236}">
                <a16:creationId xmlns:a16="http://schemas.microsoft.com/office/drawing/2014/main" id="{AA0BCDD3-AA09-4A48-DF3B-8267DA03C45C}"/>
              </a:ext>
            </a:extLst>
          </p:cNvPr>
          <p:cNvSpPr txBox="1"/>
          <p:nvPr/>
        </p:nvSpPr>
        <p:spPr>
          <a:xfrm>
            <a:off x="4530483" y="4981464"/>
            <a:ext cx="2016707" cy="584775"/>
          </a:xfrm>
          <a:prstGeom prst="rect">
            <a:avLst/>
          </a:prstGeom>
          <a:noFill/>
        </p:spPr>
        <p:txBody>
          <a:bodyPr wrap="none" rtlCol="0">
            <a:spAutoFit/>
          </a:bodyPr>
          <a:lstStyle/>
          <a:p>
            <a:pPr algn="ctr"/>
            <a:r>
              <a:rPr lang="en-US" sz="1600" dirty="0"/>
              <a:t>Bram </a:t>
            </a:r>
            <a:r>
              <a:rPr lang="en-US" sz="1600" dirty="0" err="1"/>
              <a:t>Breugelmans</a:t>
            </a:r>
            <a:endParaRPr lang="en-US" sz="1600" dirty="0"/>
          </a:p>
          <a:p>
            <a:pPr algn="ctr"/>
            <a:r>
              <a:rPr lang="en-US" sz="1600" dirty="0"/>
              <a:t>(RU HFML-FELIX)</a:t>
            </a:r>
            <a:endParaRPr lang="nl-NL" sz="1600" dirty="0"/>
          </a:p>
        </p:txBody>
      </p:sp>
      <p:sp>
        <p:nvSpPr>
          <p:cNvPr id="16" name="TextBox 15">
            <a:extLst>
              <a:ext uri="{FF2B5EF4-FFF2-40B4-BE49-F238E27FC236}">
                <a16:creationId xmlns:a16="http://schemas.microsoft.com/office/drawing/2014/main" id="{BB921F7A-56F9-BBC2-A44B-2944898FF36F}"/>
              </a:ext>
            </a:extLst>
          </p:cNvPr>
          <p:cNvSpPr txBox="1"/>
          <p:nvPr/>
        </p:nvSpPr>
        <p:spPr>
          <a:xfrm>
            <a:off x="6734777" y="4981464"/>
            <a:ext cx="1750799" cy="584775"/>
          </a:xfrm>
          <a:prstGeom prst="rect">
            <a:avLst/>
          </a:prstGeom>
          <a:noFill/>
        </p:spPr>
        <p:txBody>
          <a:bodyPr wrap="none" rtlCol="0">
            <a:spAutoFit/>
          </a:bodyPr>
          <a:lstStyle/>
          <a:p>
            <a:pPr algn="ctr"/>
            <a:r>
              <a:rPr lang="en-US" sz="1600" dirty="0"/>
              <a:t>Thomas Derks</a:t>
            </a:r>
          </a:p>
          <a:p>
            <a:pPr algn="ctr"/>
            <a:r>
              <a:rPr lang="en-US" sz="1600" dirty="0"/>
              <a:t>(RU HFML-FELIX)</a:t>
            </a:r>
            <a:endParaRPr lang="nl-NL" sz="1600" dirty="0"/>
          </a:p>
        </p:txBody>
      </p:sp>
      <p:sp>
        <p:nvSpPr>
          <p:cNvPr id="17" name="TextBox 16">
            <a:extLst>
              <a:ext uri="{FF2B5EF4-FFF2-40B4-BE49-F238E27FC236}">
                <a16:creationId xmlns:a16="http://schemas.microsoft.com/office/drawing/2014/main" id="{77102DB8-69BA-7142-E31C-0B192D34A03F}"/>
              </a:ext>
            </a:extLst>
          </p:cNvPr>
          <p:cNvSpPr txBox="1"/>
          <p:nvPr/>
        </p:nvSpPr>
        <p:spPr>
          <a:xfrm>
            <a:off x="4319688" y="4448764"/>
            <a:ext cx="2569614" cy="369332"/>
          </a:xfrm>
          <a:prstGeom prst="rect">
            <a:avLst/>
          </a:prstGeom>
          <a:noFill/>
        </p:spPr>
        <p:txBody>
          <a:bodyPr wrap="none" lIns="0" tIns="0" rIns="0" bIns="0" rtlCol="0">
            <a:spAutoFit/>
          </a:bodyPr>
          <a:lstStyle/>
          <a:p>
            <a:r>
              <a:rPr lang="en-NL" sz="2400" dirty="0"/>
              <a:t>And our students:</a:t>
            </a:r>
          </a:p>
        </p:txBody>
      </p:sp>
    </p:spTree>
    <p:extLst>
      <p:ext uri="{BB962C8B-B14F-4D97-AF65-F5344CB8AC3E}">
        <p14:creationId xmlns:p14="http://schemas.microsoft.com/office/powerpoint/2010/main" val="1042891082"/>
      </p:ext>
    </p:extLst>
  </p:cSld>
  <p:clrMapOvr>
    <a:masterClrMapping/>
  </p:clrMapOvr>
  <mc:AlternateContent xmlns:mc="http://schemas.openxmlformats.org/markup-compatibility/2006" xmlns:p14="http://schemas.microsoft.com/office/powerpoint/2010/main">
    <mc:Choice Requires="p14">
      <p:transition spd="slow" p14:dur="2000" advTm="29882"/>
    </mc:Choice>
    <mc:Fallback xmlns="">
      <p:transition spd="slow" advTm="2988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C00DE-C8CD-5C63-FBD5-65D9199D999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2F94A7-567E-D09F-A4A4-4619DA9791AB}"/>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23</a:t>
            </a:fld>
            <a:endParaRPr lang="en-GB" noProof="1"/>
          </a:p>
        </p:txBody>
      </p:sp>
      <p:sp>
        <p:nvSpPr>
          <p:cNvPr id="7" name="Text Placeholder 6">
            <a:extLst>
              <a:ext uri="{FF2B5EF4-FFF2-40B4-BE49-F238E27FC236}">
                <a16:creationId xmlns:a16="http://schemas.microsoft.com/office/drawing/2014/main" id="{780A6DCA-5F6C-5943-313F-3013AA23ECDF}"/>
              </a:ext>
            </a:extLst>
          </p:cNvPr>
          <p:cNvSpPr>
            <a:spLocks noGrp="1"/>
          </p:cNvSpPr>
          <p:nvPr>
            <p:ph type="body" sz="quarter" idx="14"/>
          </p:nvPr>
        </p:nvSpPr>
        <p:spPr/>
        <p:txBody>
          <a:bodyPr/>
          <a:lstStyle/>
          <a:p>
            <a:endParaRPr lang="en-NL" dirty="0"/>
          </a:p>
        </p:txBody>
      </p:sp>
      <p:sp>
        <p:nvSpPr>
          <p:cNvPr id="6" name="Text Placeholder 5">
            <a:extLst>
              <a:ext uri="{FF2B5EF4-FFF2-40B4-BE49-F238E27FC236}">
                <a16:creationId xmlns:a16="http://schemas.microsoft.com/office/drawing/2014/main" id="{D65CD095-C576-A7EC-C267-0BECB1B8094F}"/>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1 hydrogen per 2 carbon</a:t>
            </a:r>
          </a:p>
          <a:p>
            <a:endParaRPr lang="en-NL" dirty="0">
              <a:solidFill>
                <a:schemeClr val="tx1"/>
              </a:solidFill>
              <a:latin typeface="+mn-lt"/>
            </a:endParaRPr>
          </a:p>
        </p:txBody>
      </p:sp>
      <p:sp>
        <p:nvSpPr>
          <p:cNvPr id="4" name="Title 3">
            <a:extLst>
              <a:ext uri="{FF2B5EF4-FFF2-40B4-BE49-F238E27FC236}">
                <a16:creationId xmlns:a16="http://schemas.microsoft.com/office/drawing/2014/main" id="{3F1EEA02-3E75-F460-1417-94264D94103B}"/>
              </a:ext>
            </a:extLst>
          </p:cNvPr>
          <p:cNvSpPr>
            <a:spLocks noGrp="1"/>
          </p:cNvSpPr>
          <p:nvPr>
            <p:ph type="title"/>
          </p:nvPr>
        </p:nvSpPr>
        <p:spPr/>
        <p:txBody>
          <a:bodyPr/>
          <a:lstStyle/>
          <a:p>
            <a:r>
              <a:rPr lang="en-NL" dirty="0"/>
              <a:t>Simulations – 50% coverage</a:t>
            </a:r>
          </a:p>
        </p:txBody>
      </p:sp>
      <p:sp>
        <p:nvSpPr>
          <p:cNvPr id="8" name="Text Placeholder 7">
            <a:extLst>
              <a:ext uri="{FF2B5EF4-FFF2-40B4-BE49-F238E27FC236}">
                <a16:creationId xmlns:a16="http://schemas.microsoft.com/office/drawing/2014/main" id="{FAEB4176-F2D4-7858-3731-56FD07129625}"/>
              </a:ext>
            </a:extLst>
          </p:cNvPr>
          <p:cNvSpPr>
            <a:spLocks noGrp="1"/>
          </p:cNvSpPr>
          <p:nvPr>
            <p:ph type="body" sz="quarter" idx="1002"/>
          </p:nvPr>
        </p:nvSpPr>
        <p:spPr/>
        <p:txBody>
          <a:bodyPr/>
          <a:lstStyle/>
          <a:p>
            <a:endParaRPr lang="en-NL"/>
          </a:p>
        </p:txBody>
      </p:sp>
      <p:pic>
        <p:nvPicPr>
          <p:cNvPr id="10" name="Picture 9">
            <a:extLst>
              <a:ext uri="{FF2B5EF4-FFF2-40B4-BE49-F238E27FC236}">
                <a16:creationId xmlns:a16="http://schemas.microsoft.com/office/drawing/2014/main" id="{129532D0-6A1B-F8AA-B1E8-EF02CD071F14}"/>
              </a:ext>
            </a:extLst>
          </p:cNvPr>
          <p:cNvPicPr>
            <a:picLocks noChangeAspect="1"/>
          </p:cNvPicPr>
          <p:nvPr/>
        </p:nvPicPr>
        <p:blipFill>
          <a:blip r:embed="rId2"/>
          <a:srcRect/>
          <a:stretch/>
        </p:blipFill>
        <p:spPr>
          <a:xfrm>
            <a:off x="5508297" y="2034558"/>
            <a:ext cx="5841996" cy="3228347"/>
          </a:xfrm>
          <a:prstGeom prst="rect">
            <a:avLst/>
          </a:prstGeom>
        </p:spPr>
      </p:pic>
    </p:spTree>
    <p:extLst>
      <p:ext uri="{BB962C8B-B14F-4D97-AF65-F5344CB8AC3E}">
        <p14:creationId xmlns:p14="http://schemas.microsoft.com/office/powerpoint/2010/main" val="3684712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CD498-1C51-719A-CC53-FF2BE0A50DB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4FCC7-0F03-5A34-C9AA-54EEE2A66655}"/>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24</a:t>
            </a:fld>
            <a:endParaRPr lang="en-GB" noProof="1"/>
          </a:p>
        </p:txBody>
      </p:sp>
      <p:sp>
        <p:nvSpPr>
          <p:cNvPr id="7" name="Text Placeholder 6">
            <a:extLst>
              <a:ext uri="{FF2B5EF4-FFF2-40B4-BE49-F238E27FC236}">
                <a16:creationId xmlns:a16="http://schemas.microsoft.com/office/drawing/2014/main" id="{23B64374-58E3-86E4-B195-0F8EFA50A972}"/>
              </a:ext>
            </a:extLst>
          </p:cNvPr>
          <p:cNvSpPr>
            <a:spLocks noGrp="1"/>
          </p:cNvSpPr>
          <p:nvPr>
            <p:ph type="body" sz="quarter" idx="14"/>
          </p:nvPr>
        </p:nvSpPr>
        <p:spPr/>
        <p:txBody>
          <a:bodyPr/>
          <a:lstStyle/>
          <a:p>
            <a:endParaRPr lang="en-NL" dirty="0"/>
          </a:p>
        </p:txBody>
      </p:sp>
      <p:sp>
        <p:nvSpPr>
          <p:cNvPr id="6" name="Text Placeholder 5">
            <a:extLst>
              <a:ext uri="{FF2B5EF4-FFF2-40B4-BE49-F238E27FC236}">
                <a16:creationId xmlns:a16="http://schemas.microsoft.com/office/drawing/2014/main" id="{C19447D3-8A43-1841-AF32-A862E67B0428}"/>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2 hydrogen per 2 carbon</a:t>
            </a:r>
          </a:p>
          <a:p>
            <a:pPr marL="285750" indent="-285750">
              <a:buFont typeface="Arial" panose="020B0604020202020204" pitchFamily="34" charset="0"/>
              <a:buChar char="•"/>
            </a:pPr>
            <a:endParaRPr lang="en-NL" dirty="0">
              <a:solidFill>
                <a:schemeClr val="tx1"/>
              </a:solidFill>
              <a:latin typeface="+mn-lt"/>
            </a:endParaRPr>
          </a:p>
          <a:p>
            <a:endParaRPr lang="en-NL" dirty="0">
              <a:solidFill>
                <a:schemeClr val="tx1"/>
              </a:solidFill>
              <a:latin typeface="+mn-lt"/>
            </a:endParaRPr>
          </a:p>
        </p:txBody>
      </p:sp>
      <p:sp>
        <p:nvSpPr>
          <p:cNvPr id="4" name="Title 3">
            <a:extLst>
              <a:ext uri="{FF2B5EF4-FFF2-40B4-BE49-F238E27FC236}">
                <a16:creationId xmlns:a16="http://schemas.microsoft.com/office/drawing/2014/main" id="{2AF4C396-12FF-AAE5-99C0-CB82C335586C}"/>
              </a:ext>
            </a:extLst>
          </p:cNvPr>
          <p:cNvSpPr>
            <a:spLocks noGrp="1"/>
          </p:cNvSpPr>
          <p:nvPr>
            <p:ph type="title"/>
          </p:nvPr>
        </p:nvSpPr>
        <p:spPr/>
        <p:txBody>
          <a:bodyPr/>
          <a:lstStyle/>
          <a:p>
            <a:r>
              <a:rPr lang="en-NL" dirty="0"/>
              <a:t>Simulations – 100% coverage</a:t>
            </a:r>
          </a:p>
        </p:txBody>
      </p:sp>
      <p:sp>
        <p:nvSpPr>
          <p:cNvPr id="8" name="Text Placeholder 7">
            <a:extLst>
              <a:ext uri="{FF2B5EF4-FFF2-40B4-BE49-F238E27FC236}">
                <a16:creationId xmlns:a16="http://schemas.microsoft.com/office/drawing/2014/main" id="{22F263A2-9D87-FF59-923A-88ED58C3E61A}"/>
              </a:ext>
            </a:extLst>
          </p:cNvPr>
          <p:cNvSpPr>
            <a:spLocks noGrp="1"/>
          </p:cNvSpPr>
          <p:nvPr>
            <p:ph type="body" sz="quarter" idx="1002"/>
          </p:nvPr>
        </p:nvSpPr>
        <p:spPr/>
        <p:txBody>
          <a:bodyPr/>
          <a:lstStyle/>
          <a:p>
            <a:endParaRPr lang="en-NL"/>
          </a:p>
        </p:txBody>
      </p:sp>
      <p:pic>
        <p:nvPicPr>
          <p:cNvPr id="10" name="Picture 9">
            <a:extLst>
              <a:ext uri="{FF2B5EF4-FFF2-40B4-BE49-F238E27FC236}">
                <a16:creationId xmlns:a16="http://schemas.microsoft.com/office/drawing/2014/main" id="{0A3EE108-CE9F-526B-537B-06F4368C8696}"/>
              </a:ext>
            </a:extLst>
          </p:cNvPr>
          <p:cNvPicPr>
            <a:picLocks noChangeAspect="1"/>
          </p:cNvPicPr>
          <p:nvPr/>
        </p:nvPicPr>
        <p:blipFill>
          <a:blip r:embed="rId2"/>
          <a:srcRect/>
          <a:stretch/>
        </p:blipFill>
        <p:spPr>
          <a:xfrm>
            <a:off x="5508298" y="2034558"/>
            <a:ext cx="5841994" cy="3228347"/>
          </a:xfrm>
          <a:prstGeom prst="rect">
            <a:avLst/>
          </a:prstGeom>
        </p:spPr>
      </p:pic>
    </p:spTree>
    <p:extLst>
      <p:ext uri="{BB962C8B-B14F-4D97-AF65-F5344CB8AC3E}">
        <p14:creationId xmlns:p14="http://schemas.microsoft.com/office/powerpoint/2010/main" val="2654492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31018-60B1-0297-426F-1A495DCA7B34}"/>
              </a:ext>
            </a:extLst>
          </p:cNvPr>
          <p:cNvSpPr>
            <a:spLocks noGrp="1"/>
          </p:cNvSpPr>
          <p:nvPr>
            <p:ph type="body" sz="quarter" idx="4294967295"/>
          </p:nvPr>
        </p:nvSpPr>
        <p:spPr>
          <a:xfrm>
            <a:off x="1017712" y="2215838"/>
            <a:ext cx="10298980" cy="3203575"/>
          </a:xfrm>
        </p:spPr>
        <p:txBody>
          <a:bodyPr/>
          <a:lstStyle/>
          <a:p>
            <a:endParaRPr lang="en-NL"/>
          </a:p>
        </p:txBody>
      </p:sp>
      <p:sp>
        <p:nvSpPr>
          <p:cNvPr id="3" name="Title 2">
            <a:extLst>
              <a:ext uri="{FF2B5EF4-FFF2-40B4-BE49-F238E27FC236}">
                <a16:creationId xmlns:a16="http://schemas.microsoft.com/office/drawing/2014/main" id="{E0C88CBF-580D-C55F-BF6C-01BC23B236B1}"/>
              </a:ext>
            </a:extLst>
          </p:cNvPr>
          <p:cNvSpPr>
            <a:spLocks noGrp="1"/>
          </p:cNvSpPr>
          <p:nvPr>
            <p:ph type="title"/>
          </p:nvPr>
        </p:nvSpPr>
        <p:spPr/>
        <p:txBody>
          <a:bodyPr/>
          <a:lstStyle/>
          <a:p>
            <a:r>
              <a:rPr lang="en-NL" dirty="0"/>
              <a:t>Compare simulations to hydrogenation results</a:t>
            </a:r>
          </a:p>
        </p:txBody>
      </p:sp>
      <p:sp>
        <p:nvSpPr>
          <p:cNvPr id="4" name="Text Placeholder 3">
            <a:extLst>
              <a:ext uri="{FF2B5EF4-FFF2-40B4-BE49-F238E27FC236}">
                <a16:creationId xmlns:a16="http://schemas.microsoft.com/office/drawing/2014/main" id="{D4248095-DE13-4DD4-D66C-B80D1714C4E8}"/>
              </a:ext>
            </a:extLst>
          </p:cNvPr>
          <p:cNvSpPr>
            <a:spLocks noGrp="1"/>
          </p:cNvSpPr>
          <p:nvPr>
            <p:ph type="body" sz="quarter" idx="1002"/>
          </p:nvPr>
        </p:nvSpPr>
        <p:spPr/>
        <p:txBody>
          <a:bodyPr/>
          <a:lstStyle/>
          <a:p>
            <a:endParaRPr lang="en-NL"/>
          </a:p>
        </p:txBody>
      </p:sp>
      <p:pic>
        <p:nvPicPr>
          <p:cNvPr id="5" name="Picture 4">
            <a:extLst>
              <a:ext uri="{FF2B5EF4-FFF2-40B4-BE49-F238E27FC236}">
                <a16:creationId xmlns:a16="http://schemas.microsoft.com/office/drawing/2014/main" id="{F108441C-F18A-C13B-887E-812383A708F2}"/>
              </a:ext>
            </a:extLst>
          </p:cNvPr>
          <p:cNvPicPr>
            <a:picLocks noChangeAspect="1"/>
          </p:cNvPicPr>
          <p:nvPr/>
        </p:nvPicPr>
        <p:blipFill>
          <a:blip r:embed="rId2"/>
          <a:srcRect l="7903" r="7903"/>
          <a:stretch/>
        </p:blipFill>
        <p:spPr>
          <a:xfrm>
            <a:off x="5375920" y="2112283"/>
            <a:ext cx="6623084" cy="4015825"/>
          </a:xfrm>
          <a:prstGeom prst="rect">
            <a:avLst/>
          </a:prstGeom>
        </p:spPr>
      </p:pic>
      <p:pic>
        <p:nvPicPr>
          <p:cNvPr id="7" name="Picture 6">
            <a:extLst>
              <a:ext uri="{FF2B5EF4-FFF2-40B4-BE49-F238E27FC236}">
                <a16:creationId xmlns:a16="http://schemas.microsoft.com/office/drawing/2014/main" id="{1C6FC4F5-AE2F-AD9A-BD53-8895C07DA02C}"/>
              </a:ext>
            </a:extLst>
          </p:cNvPr>
          <p:cNvPicPr>
            <a:picLocks noChangeAspect="1"/>
          </p:cNvPicPr>
          <p:nvPr/>
        </p:nvPicPr>
        <p:blipFill>
          <a:blip r:embed="rId3"/>
          <a:srcRect/>
          <a:stretch/>
        </p:blipFill>
        <p:spPr>
          <a:xfrm>
            <a:off x="23664" y="2215838"/>
            <a:ext cx="5078288" cy="3808716"/>
          </a:xfrm>
          <a:prstGeom prst="rect">
            <a:avLst/>
          </a:prstGeom>
        </p:spPr>
      </p:pic>
      <p:sp>
        <p:nvSpPr>
          <p:cNvPr id="6" name="Slide Number Placeholder 5">
            <a:extLst>
              <a:ext uri="{FF2B5EF4-FFF2-40B4-BE49-F238E27FC236}">
                <a16:creationId xmlns:a16="http://schemas.microsoft.com/office/drawing/2014/main" id="{74C4CAF5-A3A8-6721-C2FF-7B009973428B}"/>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25</a:t>
            </a:fld>
            <a:endParaRPr lang="en-GB" noProof="1"/>
          </a:p>
        </p:txBody>
      </p:sp>
    </p:spTree>
    <p:extLst>
      <p:ext uri="{BB962C8B-B14F-4D97-AF65-F5344CB8AC3E}">
        <p14:creationId xmlns:p14="http://schemas.microsoft.com/office/powerpoint/2010/main" val="2055353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95D3F28-EE75-282C-1D1E-56EFB9099B02}"/>
              </a:ext>
            </a:extLst>
          </p:cNvPr>
          <p:cNvSpPr>
            <a:spLocks noGrp="1"/>
          </p:cNvSpPr>
          <p:nvPr>
            <p:ph type="sldNum" sz="quarter" idx="12"/>
          </p:nvPr>
        </p:nvSpPr>
        <p:spPr bwMode="gray">
          <a:prstGeom prst="rect">
            <a:avLst/>
          </a:prstGeom>
        </p:spPr>
        <p:txBody>
          <a:bodyPr vert="horz" lIns="0" tIns="0" rIns="0" bIns="0" rtlCol="0" anchor="t">
            <a:noAutofit/>
          </a:bodyPr>
          <a:lstStyle>
            <a:defPPr lvl="0">
              <a:defRPr lang="nl-NL"/>
            </a:defPPr>
            <a:lvl1pPr marL="0" lvl="1" algn="l" defTabSz="1088502" rtl="0" eaLnBrk="1" latinLnBrk="0" hangingPunct="1">
              <a:defRPr sz="10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r>
              <a:rPr lang="en-GB" noProof="1">
                <a:solidFill>
                  <a:schemeClr val="accent1"/>
                </a:solidFill>
              </a:rPr>
              <a:t>|</a:t>
            </a:r>
            <a:r>
              <a:rPr lang="en-GB" noProof="1"/>
              <a:t> </a:t>
            </a:r>
            <a:fld id="{1336C48C-F87C-4E4B-81EF-5027B17D1F61}" type="slidenum">
              <a:rPr lang="en-GB" noProof="1" smtClean="0"/>
              <a:pPr/>
              <a:t>26</a:t>
            </a:fld>
            <a:endParaRPr lang="en-GB" noProof="1"/>
          </a:p>
        </p:txBody>
      </p:sp>
      <p:sp>
        <p:nvSpPr>
          <p:cNvPr id="3" name="Title 2">
            <a:extLst>
              <a:ext uri="{FF2B5EF4-FFF2-40B4-BE49-F238E27FC236}">
                <a16:creationId xmlns:a16="http://schemas.microsoft.com/office/drawing/2014/main" id="{48AA8E7A-5B3A-D44D-9034-FD00638FCACC}"/>
              </a:ext>
            </a:extLst>
          </p:cNvPr>
          <p:cNvSpPr>
            <a:spLocks noGrp="1"/>
          </p:cNvSpPr>
          <p:nvPr>
            <p:ph type="title"/>
          </p:nvPr>
        </p:nvSpPr>
        <p:spPr/>
        <p:txBody>
          <a:bodyPr/>
          <a:lstStyle/>
          <a:p>
            <a:r>
              <a:rPr lang="en-NL" dirty="0"/>
              <a:t>Graphene Field Effect Transistor</a:t>
            </a:r>
          </a:p>
        </p:txBody>
      </p:sp>
      <p:sp>
        <p:nvSpPr>
          <p:cNvPr id="17" name="Text Placeholder 16">
            <a:extLst>
              <a:ext uri="{FF2B5EF4-FFF2-40B4-BE49-F238E27FC236}">
                <a16:creationId xmlns:a16="http://schemas.microsoft.com/office/drawing/2014/main" id="{633CA991-83D5-85A4-0BC8-21669B43A1E8}"/>
              </a:ext>
            </a:extLst>
          </p:cNvPr>
          <p:cNvSpPr>
            <a:spLocks noGrp="1"/>
          </p:cNvSpPr>
          <p:nvPr>
            <p:ph type="body" sz="quarter" idx="1002"/>
          </p:nvPr>
        </p:nvSpPr>
        <p:spPr/>
        <p:txBody>
          <a:bodyPr/>
          <a:lstStyle/>
          <a:p>
            <a:endParaRPr lang="en-NL"/>
          </a:p>
        </p:txBody>
      </p:sp>
      <p:pic>
        <p:nvPicPr>
          <p:cNvPr id="5" name="Picture 2055" descr="sample1">
            <a:extLst>
              <a:ext uri="{FF2B5EF4-FFF2-40B4-BE49-F238E27FC236}">
                <a16:creationId xmlns:a16="http://schemas.microsoft.com/office/drawing/2014/main" id="{DA6507E1-6736-66AB-F4E9-DF36875C040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527" y="3151736"/>
            <a:ext cx="1930400" cy="8270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056">
            <a:extLst>
              <a:ext uri="{FF2B5EF4-FFF2-40B4-BE49-F238E27FC236}">
                <a16:creationId xmlns:a16="http://schemas.microsoft.com/office/drawing/2014/main" id="{1A75B727-8F31-B976-8E94-49ECE4F833F0}"/>
              </a:ext>
            </a:extLst>
          </p:cNvPr>
          <p:cNvSpPr>
            <a:spLocks noChangeArrowheads="1"/>
          </p:cNvSpPr>
          <p:nvPr/>
        </p:nvSpPr>
        <p:spPr bwMode="auto">
          <a:xfrm>
            <a:off x="1631727" y="3711613"/>
            <a:ext cx="1622425" cy="7016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dirty="0">
                <a:solidFill>
                  <a:srgbClr val="693C8A"/>
                </a:solidFill>
                <a:latin typeface="Arial Unicode MS" pitchFamily="34" charset="-128"/>
              </a:rPr>
              <a:t>   </a:t>
            </a:r>
            <a:r>
              <a:rPr lang="en-GB" altLang="en-US" dirty="0">
                <a:solidFill>
                  <a:srgbClr val="9900CC"/>
                </a:solidFill>
                <a:latin typeface="Arial Unicode MS" pitchFamily="34" charset="-128"/>
              </a:rPr>
              <a:t>SiO</a:t>
            </a:r>
            <a:r>
              <a:rPr lang="en-GB" altLang="en-US" baseline="-25000" dirty="0">
                <a:solidFill>
                  <a:srgbClr val="9900CC"/>
                </a:solidFill>
                <a:latin typeface="Arial Unicode MS" pitchFamily="34" charset="-128"/>
              </a:rPr>
              <a:t>2 </a:t>
            </a:r>
            <a:endParaRPr lang="en-GB" altLang="en-US" dirty="0">
              <a:solidFill>
                <a:srgbClr val="9900CC"/>
              </a:solidFill>
              <a:latin typeface="Arial Unicode MS" pitchFamily="34" charset="-128"/>
            </a:endParaRPr>
          </a:p>
          <a:p>
            <a:pPr algn="ctr">
              <a:buClr>
                <a:srgbClr val="000000"/>
              </a:buClr>
              <a:buSzPct val="90000"/>
              <a:buFont typeface="Monotype Sorts"/>
              <a:buNone/>
            </a:pPr>
            <a:r>
              <a:rPr lang="en-GB" altLang="en-US" dirty="0">
                <a:solidFill>
                  <a:srgbClr val="9900CC"/>
                </a:solidFill>
                <a:latin typeface="Arial Unicode MS" pitchFamily="34" charset="-128"/>
              </a:rPr>
              <a:t>gate insulator</a:t>
            </a:r>
            <a:endParaRPr lang="en-GB" altLang="en-US" baseline="-25000" dirty="0">
              <a:solidFill>
                <a:srgbClr val="9900CC"/>
              </a:solidFill>
              <a:latin typeface="Arial Unicode MS" pitchFamily="34" charset="-128"/>
            </a:endParaRPr>
          </a:p>
        </p:txBody>
      </p:sp>
      <p:sp>
        <p:nvSpPr>
          <p:cNvPr id="9" name="Rectangle 2057">
            <a:extLst>
              <a:ext uri="{FF2B5EF4-FFF2-40B4-BE49-F238E27FC236}">
                <a16:creationId xmlns:a16="http://schemas.microsoft.com/office/drawing/2014/main" id="{D85F4FAD-F621-21E1-F2A9-D793D36DE345}"/>
              </a:ext>
            </a:extLst>
          </p:cNvPr>
          <p:cNvSpPr>
            <a:spLocks noChangeArrowheads="1"/>
          </p:cNvSpPr>
          <p:nvPr/>
        </p:nvSpPr>
        <p:spPr bwMode="auto">
          <a:xfrm>
            <a:off x="526976" y="4335015"/>
            <a:ext cx="1412875" cy="3968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dirty="0">
                <a:solidFill>
                  <a:srgbClr val="FF66CC"/>
                </a:solidFill>
                <a:latin typeface="Arial Unicode MS" pitchFamily="34" charset="-128"/>
              </a:rPr>
              <a:t>Si </a:t>
            </a:r>
            <a:r>
              <a:rPr lang="en-GB" altLang="en-US" dirty="0" err="1">
                <a:solidFill>
                  <a:srgbClr val="FF66CC"/>
                </a:solidFill>
                <a:latin typeface="Arial Unicode MS" pitchFamily="34" charset="-128"/>
              </a:rPr>
              <a:t>backgate</a:t>
            </a:r>
            <a:endParaRPr lang="en-GB" altLang="en-US" dirty="0">
              <a:solidFill>
                <a:srgbClr val="FF66CC"/>
              </a:solidFill>
              <a:latin typeface="Arial Unicode MS" pitchFamily="34" charset="-128"/>
            </a:endParaRPr>
          </a:p>
        </p:txBody>
      </p:sp>
      <p:sp>
        <p:nvSpPr>
          <p:cNvPr id="10" name="Rectangle 2058">
            <a:extLst>
              <a:ext uri="{FF2B5EF4-FFF2-40B4-BE49-F238E27FC236}">
                <a16:creationId xmlns:a16="http://schemas.microsoft.com/office/drawing/2014/main" id="{613EF768-0910-B9D3-29B8-77F42D911514}"/>
              </a:ext>
            </a:extLst>
          </p:cNvPr>
          <p:cNvSpPr>
            <a:spLocks noChangeArrowheads="1"/>
          </p:cNvSpPr>
          <p:nvPr/>
        </p:nvSpPr>
        <p:spPr bwMode="auto">
          <a:xfrm>
            <a:off x="1631727" y="2248836"/>
            <a:ext cx="1474787" cy="3968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i="1" dirty="0">
                <a:solidFill>
                  <a:srgbClr val="FF9900"/>
                </a:solidFill>
                <a:latin typeface="Arial Unicode MS" pitchFamily="34" charset="-128"/>
              </a:rPr>
              <a:t>Au contacts</a:t>
            </a:r>
          </a:p>
        </p:txBody>
      </p:sp>
      <p:sp>
        <p:nvSpPr>
          <p:cNvPr id="11" name="Rectangle 2059">
            <a:extLst>
              <a:ext uri="{FF2B5EF4-FFF2-40B4-BE49-F238E27FC236}">
                <a16:creationId xmlns:a16="http://schemas.microsoft.com/office/drawing/2014/main" id="{A6145CA0-66B1-41C5-5B3A-E96222CE4688}"/>
              </a:ext>
            </a:extLst>
          </p:cNvPr>
          <p:cNvSpPr>
            <a:spLocks noChangeArrowheads="1"/>
          </p:cNvSpPr>
          <p:nvPr/>
        </p:nvSpPr>
        <p:spPr bwMode="auto">
          <a:xfrm>
            <a:off x="477174" y="2567438"/>
            <a:ext cx="1159293" cy="369332"/>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i="1" dirty="0">
                <a:solidFill>
                  <a:srgbClr val="6600FF"/>
                </a:solidFill>
                <a:latin typeface="Arial Unicode MS" pitchFamily="34" charset="-128"/>
              </a:rPr>
              <a:t>graphene</a:t>
            </a:r>
            <a:endParaRPr lang="en-GB" altLang="en-US" i="1" baseline="-25000" dirty="0">
              <a:solidFill>
                <a:srgbClr val="6600FF"/>
              </a:solidFill>
              <a:latin typeface="Arial Unicode MS" pitchFamily="34" charset="-128"/>
            </a:endParaRPr>
          </a:p>
        </p:txBody>
      </p:sp>
      <p:sp>
        <p:nvSpPr>
          <p:cNvPr id="12" name="Line 2094">
            <a:extLst>
              <a:ext uri="{FF2B5EF4-FFF2-40B4-BE49-F238E27FC236}">
                <a16:creationId xmlns:a16="http://schemas.microsoft.com/office/drawing/2014/main" id="{36051AF8-6CB1-E6A5-DC69-8BBA54F52195}"/>
              </a:ext>
            </a:extLst>
          </p:cNvPr>
          <p:cNvSpPr>
            <a:spLocks noChangeAspect="1" noChangeShapeType="1"/>
          </p:cNvSpPr>
          <p:nvPr/>
        </p:nvSpPr>
        <p:spPr bwMode="auto">
          <a:xfrm>
            <a:off x="3254152" y="6206089"/>
            <a:ext cx="15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2095">
            <a:extLst>
              <a:ext uri="{FF2B5EF4-FFF2-40B4-BE49-F238E27FC236}">
                <a16:creationId xmlns:a16="http://schemas.microsoft.com/office/drawing/2014/main" id="{9E486089-6EDD-2585-0BFD-695F6B09156E}"/>
              </a:ext>
            </a:extLst>
          </p:cNvPr>
          <p:cNvSpPr>
            <a:spLocks noChangeAspect="1" noChangeShapeType="1"/>
          </p:cNvSpPr>
          <p:nvPr/>
        </p:nvSpPr>
        <p:spPr bwMode="auto">
          <a:xfrm>
            <a:off x="911424" y="3630736"/>
            <a:ext cx="158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2096">
            <a:extLst>
              <a:ext uri="{FF2B5EF4-FFF2-40B4-BE49-F238E27FC236}">
                <a16:creationId xmlns:a16="http://schemas.microsoft.com/office/drawing/2014/main" id="{8C0A7179-3E07-C907-F008-9D26A7E256C4}"/>
              </a:ext>
            </a:extLst>
          </p:cNvPr>
          <p:cNvSpPr>
            <a:spLocks noChangeAspect="1" noChangeShapeType="1"/>
          </p:cNvSpPr>
          <p:nvPr/>
        </p:nvSpPr>
        <p:spPr bwMode="auto">
          <a:xfrm>
            <a:off x="911424" y="3121149"/>
            <a:ext cx="15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Rectangle 2104">
            <a:extLst>
              <a:ext uri="{FF2B5EF4-FFF2-40B4-BE49-F238E27FC236}">
                <a16:creationId xmlns:a16="http://schemas.microsoft.com/office/drawing/2014/main" id="{EABF3027-2E66-811D-6692-37CED46A374B}"/>
              </a:ext>
            </a:extLst>
          </p:cNvPr>
          <p:cNvSpPr>
            <a:spLocks noChangeAspect="1" noChangeArrowheads="1"/>
          </p:cNvSpPr>
          <p:nvPr/>
        </p:nvSpPr>
        <p:spPr bwMode="auto">
          <a:xfrm rot="16200000">
            <a:off x="1074936" y="2117849"/>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en-US" sz="1000">
                <a:solidFill>
                  <a:srgbClr val="000000"/>
                </a:solidFill>
                <a:latin typeface="Arial" panose="020B0604020202020204" pitchFamily="34" charset="0"/>
              </a:rPr>
              <a:t> </a:t>
            </a:r>
            <a:endParaRPr lang="en-GB" altLang="en-US"/>
          </a:p>
        </p:txBody>
      </p:sp>
      <p:pic>
        <p:nvPicPr>
          <p:cNvPr id="2" name="Picture 4">
            <a:extLst>
              <a:ext uri="{FF2B5EF4-FFF2-40B4-BE49-F238E27FC236}">
                <a16:creationId xmlns:a16="http://schemas.microsoft.com/office/drawing/2014/main" id="{CA384859-CC19-E01E-B1DE-E981A9972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599" y="5060224"/>
            <a:ext cx="1203493" cy="99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a:extLst>
              <a:ext uri="{FF2B5EF4-FFF2-40B4-BE49-F238E27FC236}">
                <a16:creationId xmlns:a16="http://schemas.microsoft.com/office/drawing/2014/main" id="{2D599790-CA04-83BB-D075-EF4176FF28E9}"/>
              </a:ext>
            </a:extLst>
          </p:cNvPr>
          <p:cNvGraphicFramePr>
            <a:graphicFrameLocks noChangeAspect="1"/>
          </p:cNvGraphicFramePr>
          <p:nvPr/>
        </p:nvGraphicFramePr>
        <p:xfrm>
          <a:off x="3380368" y="2248836"/>
          <a:ext cx="4147799" cy="3301894"/>
        </p:xfrm>
        <a:graphic>
          <a:graphicData uri="http://schemas.openxmlformats.org/presentationml/2006/ole">
            <mc:AlternateContent xmlns:mc="http://schemas.openxmlformats.org/markup-compatibility/2006">
              <mc:Choice xmlns:v="urn:schemas-microsoft-com:vml" Requires="v">
                <p:oleObj name="Bitmap Image" r:id="rId5" imgW="2552760" imgH="2031840" progId="PBrush">
                  <p:embed/>
                </p:oleObj>
              </mc:Choice>
              <mc:Fallback>
                <p:oleObj name="Bitmap Image" r:id="rId5" imgW="2552760" imgH="2031840" progId="PBrush">
                  <p:embed/>
                  <p:pic>
                    <p:nvPicPr>
                      <p:cNvPr id="4" name="Object 3">
                        <a:extLst>
                          <a:ext uri="{FF2B5EF4-FFF2-40B4-BE49-F238E27FC236}">
                            <a16:creationId xmlns:a16="http://schemas.microsoft.com/office/drawing/2014/main" id="{2D599790-CA04-83BB-D075-EF4176FF28E9}"/>
                          </a:ext>
                        </a:extLst>
                      </p:cNvPr>
                      <p:cNvPicPr/>
                      <p:nvPr/>
                    </p:nvPicPr>
                    <p:blipFill>
                      <a:blip r:embed="rId6"/>
                      <a:stretch>
                        <a:fillRect/>
                      </a:stretch>
                    </p:blipFill>
                    <p:spPr>
                      <a:xfrm>
                        <a:off x="3380368" y="2248836"/>
                        <a:ext cx="4147799" cy="3301894"/>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0B76FFF-0411-131C-B0A4-BB20AA054793}"/>
              </a:ext>
            </a:extLst>
          </p:cNvPr>
          <p:cNvSpPr txBox="1"/>
          <p:nvPr/>
        </p:nvSpPr>
        <p:spPr>
          <a:xfrm>
            <a:off x="4583832" y="5710397"/>
            <a:ext cx="2016224" cy="138499"/>
          </a:xfrm>
          <a:prstGeom prst="rect">
            <a:avLst/>
          </a:prstGeom>
          <a:noFill/>
        </p:spPr>
        <p:txBody>
          <a:bodyPr wrap="square" lIns="0" tIns="0" rIns="0" bIns="0" rtlCol="0">
            <a:spAutoFit/>
          </a:bodyPr>
          <a:lstStyle/>
          <a:p>
            <a:r>
              <a:rPr lang="en-NL" sz="900" dirty="0"/>
              <a:t>Graphenea, GFET-S10 data sheet</a:t>
            </a:r>
          </a:p>
        </p:txBody>
      </p:sp>
      <p:pic>
        <p:nvPicPr>
          <p:cNvPr id="18" name="Picture 17">
            <a:extLst>
              <a:ext uri="{FF2B5EF4-FFF2-40B4-BE49-F238E27FC236}">
                <a16:creationId xmlns:a16="http://schemas.microsoft.com/office/drawing/2014/main" id="{855F9F56-C200-1A10-A799-225979255654}"/>
              </a:ext>
            </a:extLst>
          </p:cNvPr>
          <p:cNvPicPr>
            <a:picLocks noChangeAspect="1"/>
          </p:cNvPicPr>
          <p:nvPr/>
        </p:nvPicPr>
        <p:blipFill>
          <a:blip r:embed="rId7"/>
          <a:stretch>
            <a:fillRect/>
          </a:stretch>
        </p:blipFill>
        <p:spPr>
          <a:xfrm>
            <a:off x="7680176" y="2146757"/>
            <a:ext cx="3455003" cy="3275855"/>
          </a:xfrm>
          <a:prstGeom prst="rect">
            <a:avLst/>
          </a:prstGeom>
        </p:spPr>
      </p:pic>
      <p:sp>
        <p:nvSpPr>
          <p:cNvPr id="19" name="TextBox 18">
            <a:extLst>
              <a:ext uri="{FF2B5EF4-FFF2-40B4-BE49-F238E27FC236}">
                <a16:creationId xmlns:a16="http://schemas.microsoft.com/office/drawing/2014/main" id="{E0B69E67-7CE3-3FF0-FFC2-2C6F6BCF599F}"/>
              </a:ext>
            </a:extLst>
          </p:cNvPr>
          <p:cNvSpPr txBox="1"/>
          <p:nvPr/>
        </p:nvSpPr>
        <p:spPr>
          <a:xfrm>
            <a:off x="8452143" y="5641147"/>
            <a:ext cx="2664296" cy="415498"/>
          </a:xfrm>
          <a:prstGeom prst="rect">
            <a:avLst/>
          </a:prstGeom>
          <a:noFill/>
        </p:spPr>
        <p:txBody>
          <a:bodyPr wrap="square" lIns="0" tIns="0" rIns="0" bIns="0" rtlCol="0">
            <a:spAutoFit/>
          </a:bodyPr>
          <a:lstStyle/>
          <a:p>
            <a:r>
              <a:rPr lang="en-GB" sz="900" dirty="0" err="1">
                <a:effectLst/>
                <a:latin typeface="CMR10"/>
              </a:rPr>
              <a:t>Geim</a:t>
            </a:r>
            <a:r>
              <a:rPr lang="en-GB" sz="900" dirty="0">
                <a:effectLst/>
                <a:latin typeface="CMR10"/>
              </a:rPr>
              <a:t>, A. K. &amp; </a:t>
            </a:r>
            <a:r>
              <a:rPr lang="en-GB" sz="900" dirty="0" err="1">
                <a:effectLst/>
                <a:latin typeface="CMR10"/>
              </a:rPr>
              <a:t>Novoselov</a:t>
            </a:r>
            <a:r>
              <a:rPr lang="en-GB" sz="900" dirty="0">
                <a:effectLst/>
                <a:latin typeface="CMR10"/>
              </a:rPr>
              <a:t>, K. S. The rise of graphene. In </a:t>
            </a:r>
            <a:r>
              <a:rPr lang="en-GB" sz="900" dirty="0">
                <a:effectLst/>
                <a:latin typeface="CMTI10"/>
              </a:rPr>
              <a:t>Nanoscience and technology: a collection of reviews from nature journals</a:t>
            </a:r>
            <a:r>
              <a:rPr lang="en-GB" sz="900" dirty="0">
                <a:effectLst/>
                <a:latin typeface="CMR10"/>
              </a:rPr>
              <a:t>, 11–19 (World Scientific, 2010) </a:t>
            </a:r>
            <a:endParaRPr lang="en-GB" sz="900" dirty="0">
              <a:effectLst/>
            </a:endParaRPr>
          </a:p>
        </p:txBody>
      </p:sp>
    </p:spTree>
    <p:extLst>
      <p:ext uri="{BB962C8B-B14F-4D97-AF65-F5344CB8AC3E}">
        <p14:creationId xmlns:p14="http://schemas.microsoft.com/office/powerpoint/2010/main" val="819659486"/>
      </p:ext>
    </p:extLst>
  </p:cSld>
  <p:clrMapOvr>
    <a:masterClrMapping/>
  </p:clrMapOvr>
  <mc:AlternateContent xmlns:mc="http://schemas.openxmlformats.org/markup-compatibility/2006" xmlns:p14="http://schemas.microsoft.com/office/powerpoint/2010/main">
    <mc:Choice Requires="p14">
      <p:transition spd="slow" p14:dur="2000" advTm="96575"/>
    </mc:Choice>
    <mc:Fallback xmlns="">
      <p:transition spd="slow" advTm="9657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D9268A-6E7C-17D8-68C8-0EF29C7B0DEA}"/>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27</a:t>
            </a:fld>
            <a:endParaRPr lang="en-GB" noProof="1"/>
          </a:p>
        </p:txBody>
      </p:sp>
      <p:sp>
        <p:nvSpPr>
          <p:cNvPr id="3" name="Title 2">
            <a:extLst>
              <a:ext uri="{FF2B5EF4-FFF2-40B4-BE49-F238E27FC236}">
                <a16:creationId xmlns:a16="http://schemas.microsoft.com/office/drawing/2014/main" id="{1F5CAB18-494A-EEA8-7176-38282B1CF34E}"/>
              </a:ext>
            </a:extLst>
          </p:cNvPr>
          <p:cNvSpPr>
            <a:spLocks noGrp="1"/>
          </p:cNvSpPr>
          <p:nvPr>
            <p:ph type="title"/>
          </p:nvPr>
        </p:nvSpPr>
        <p:spPr/>
        <p:txBody>
          <a:bodyPr/>
          <a:lstStyle/>
          <a:p>
            <a:r>
              <a:rPr lang="en-NL" dirty="0"/>
              <a:t>Hydrogenation process</a:t>
            </a:r>
          </a:p>
        </p:txBody>
      </p:sp>
      <p:sp>
        <p:nvSpPr>
          <p:cNvPr id="4" name="Text Placeholder 3">
            <a:extLst>
              <a:ext uri="{FF2B5EF4-FFF2-40B4-BE49-F238E27FC236}">
                <a16:creationId xmlns:a16="http://schemas.microsoft.com/office/drawing/2014/main" id="{C516A106-32CD-EB2B-A315-5448C4E3AE4D}"/>
              </a:ext>
            </a:extLst>
          </p:cNvPr>
          <p:cNvSpPr>
            <a:spLocks noGrp="1"/>
          </p:cNvSpPr>
          <p:nvPr>
            <p:ph type="body" sz="quarter" idx="1002"/>
          </p:nvPr>
        </p:nvSpPr>
        <p:spPr/>
        <p:txBody>
          <a:bodyPr/>
          <a:lstStyle/>
          <a:p>
            <a:endParaRPr lang="en-NL"/>
          </a:p>
        </p:txBody>
      </p:sp>
      <p:pic>
        <p:nvPicPr>
          <p:cNvPr id="7" name="Content Placeholder 6">
            <a:extLst>
              <a:ext uri="{FF2B5EF4-FFF2-40B4-BE49-F238E27FC236}">
                <a16:creationId xmlns:a16="http://schemas.microsoft.com/office/drawing/2014/main" id="{31EA54DA-CD98-0A93-3453-ABB0F1EB5BC6}"/>
              </a:ext>
            </a:extLst>
          </p:cNvPr>
          <p:cNvPicPr>
            <a:picLocks noGrp="1" noChangeAspect="1"/>
          </p:cNvPicPr>
          <p:nvPr>
            <p:ph idx="1"/>
          </p:nvPr>
        </p:nvPicPr>
        <p:blipFill>
          <a:blip r:embed="rId3"/>
          <a:srcRect/>
          <a:stretch/>
        </p:blipFill>
        <p:spPr>
          <a:xfrm>
            <a:off x="4969329" y="1730089"/>
            <a:ext cx="7222671" cy="4213225"/>
          </a:xfrm>
        </p:spPr>
      </p:pic>
      <p:sp>
        <p:nvSpPr>
          <p:cNvPr id="8" name="TextBox 7">
            <a:extLst>
              <a:ext uri="{FF2B5EF4-FFF2-40B4-BE49-F238E27FC236}">
                <a16:creationId xmlns:a16="http://schemas.microsoft.com/office/drawing/2014/main" id="{6856760B-DC42-33A5-5305-62E353F182AD}"/>
              </a:ext>
            </a:extLst>
          </p:cNvPr>
          <p:cNvSpPr txBox="1"/>
          <p:nvPr/>
        </p:nvSpPr>
        <p:spPr>
          <a:xfrm>
            <a:off x="876691" y="2132856"/>
            <a:ext cx="4092637" cy="1692771"/>
          </a:xfrm>
          <a:prstGeom prst="rect">
            <a:avLst/>
          </a:prstGeom>
          <a:noFill/>
        </p:spPr>
        <p:txBody>
          <a:bodyPr wrap="square" lIns="0" tIns="0" rIns="0" bIns="0" rtlCol="0">
            <a:spAutoFit/>
          </a:bodyPr>
          <a:lstStyle/>
          <a:p>
            <a:pPr marL="285750" indent="-285750">
              <a:spcAft>
                <a:spcPts val="1200"/>
              </a:spcAft>
              <a:buFont typeface="Arial" panose="020B0604020202020204" pitchFamily="34" charset="0"/>
              <a:buChar char="•"/>
            </a:pPr>
            <a:r>
              <a:rPr lang="en-NL" sz="1600" dirty="0"/>
              <a:t>Start with annealed sample</a:t>
            </a:r>
          </a:p>
          <a:p>
            <a:pPr marL="285750" indent="-285750">
              <a:spcAft>
                <a:spcPts val="1200"/>
              </a:spcAft>
              <a:buFont typeface="Arial" panose="020B0604020202020204" pitchFamily="34" charset="0"/>
              <a:buChar char="•"/>
            </a:pPr>
            <a:r>
              <a:rPr lang="en-NL" sz="1600" dirty="0"/>
              <a:t>Exposed 1 mbar hydrogen plasma for 5 minutes</a:t>
            </a:r>
          </a:p>
          <a:p>
            <a:pPr marL="285750" indent="-285750">
              <a:spcAft>
                <a:spcPts val="1200"/>
              </a:spcAft>
              <a:buFont typeface="Arial" panose="020B0604020202020204" pitchFamily="34" charset="0"/>
              <a:buChar char="•"/>
            </a:pPr>
            <a:r>
              <a:rPr lang="en-NL" sz="1600" dirty="0"/>
              <a:t>Exposed to air for 10 minutes</a:t>
            </a:r>
          </a:p>
          <a:p>
            <a:pPr marL="285750" indent="-285750">
              <a:spcAft>
                <a:spcPts val="1200"/>
              </a:spcAft>
              <a:buFont typeface="Arial" panose="020B0604020202020204" pitchFamily="34" charset="0"/>
              <a:buChar char="•"/>
            </a:pPr>
            <a:r>
              <a:rPr lang="en-NL" sz="1600" dirty="0"/>
              <a:t>Repeat until we reach the wanted state</a:t>
            </a:r>
          </a:p>
        </p:txBody>
      </p:sp>
      <p:pic>
        <p:nvPicPr>
          <p:cNvPr id="5" name="Afbeelding 7" descr="Afbeelding met vloer, rommelig">
            <a:extLst>
              <a:ext uri="{FF2B5EF4-FFF2-40B4-BE49-F238E27FC236}">
                <a16:creationId xmlns:a16="http://schemas.microsoft.com/office/drawing/2014/main" id="{F5A44F26-5315-654F-D4E9-1B0CECAFA896}"/>
              </a:ext>
            </a:extLst>
          </p:cNvPr>
          <p:cNvPicPr>
            <a:picLocks noChangeAspect="1"/>
          </p:cNvPicPr>
          <p:nvPr/>
        </p:nvPicPr>
        <p:blipFill rotWithShape="1">
          <a:blip r:embed="rId4"/>
          <a:srcRect l="15898" r="30842" b="59613"/>
          <a:stretch/>
        </p:blipFill>
        <p:spPr>
          <a:xfrm>
            <a:off x="1055440" y="4448297"/>
            <a:ext cx="3347101" cy="1860597"/>
          </a:xfrm>
          <a:prstGeom prst="rect">
            <a:avLst/>
          </a:prstGeom>
        </p:spPr>
      </p:pic>
    </p:spTree>
    <p:extLst>
      <p:ext uri="{BB962C8B-B14F-4D97-AF65-F5344CB8AC3E}">
        <p14:creationId xmlns:p14="http://schemas.microsoft.com/office/powerpoint/2010/main" val="616571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a:extLst>
              <a:ext uri="{FF2B5EF4-FFF2-40B4-BE49-F238E27FC236}">
                <a16:creationId xmlns:a16="http://schemas.microsoft.com/office/drawing/2014/main" id="{27683974-01B5-4358-359A-5FA773444538}"/>
              </a:ext>
            </a:extLst>
          </p:cNvPr>
          <p:cNvPicPr>
            <a:picLocks noGrp="1" noChangeAspect="1"/>
          </p:cNvPicPr>
          <p:nvPr>
            <p:ph idx="1"/>
          </p:nvPr>
        </p:nvPicPr>
        <p:blipFill>
          <a:blip r:embed="rId2"/>
          <a:srcRect/>
          <a:stretch/>
        </p:blipFill>
        <p:spPr>
          <a:xfrm>
            <a:off x="6019182" y="1919227"/>
            <a:ext cx="6168008" cy="3598005"/>
          </a:xfrm>
        </p:spPr>
      </p:pic>
      <p:sp>
        <p:nvSpPr>
          <p:cNvPr id="2" name="Text Placeholder 1">
            <a:extLst>
              <a:ext uri="{FF2B5EF4-FFF2-40B4-BE49-F238E27FC236}">
                <a16:creationId xmlns:a16="http://schemas.microsoft.com/office/drawing/2014/main" id="{B1E637AE-C1EB-CF2E-35D4-904EEDA68B83}"/>
              </a:ext>
            </a:extLst>
          </p:cNvPr>
          <p:cNvSpPr>
            <a:spLocks noGrp="1"/>
          </p:cNvSpPr>
          <p:nvPr>
            <p:ph type="body" sz="quarter" idx="4294967295"/>
          </p:nvPr>
        </p:nvSpPr>
        <p:spPr>
          <a:xfrm>
            <a:off x="1017712" y="2025625"/>
            <a:ext cx="7958608" cy="3203575"/>
          </a:xfrm>
        </p:spPr>
        <p:txBody>
          <a:bodyPr/>
          <a:lstStyle/>
          <a:p>
            <a:r>
              <a:rPr lang="en-NL" dirty="0"/>
              <a:t>Peak resistance increased as temperature decreased</a:t>
            </a:r>
          </a:p>
          <a:p>
            <a:r>
              <a:rPr lang="en-NL" dirty="0"/>
              <a:t>Pristine state: no temperature dependence</a:t>
            </a:r>
          </a:p>
          <a:p>
            <a:r>
              <a:rPr lang="en-NL" dirty="0"/>
              <a:t>From vrh fit: band gap 2.1±0.4K</a:t>
            </a:r>
          </a:p>
        </p:txBody>
      </p:sp>
      <p:sp>
        <p:nvSpPr>
          <p:cNvPr id="3" name="Title 2">
            <a:extLst>
              <a:ext uri="{FF2B5EF4-FFF2-40B4-BE49-F238E27FC236}">
                <a16:creationId xmlns:a16="http://schemas.microsoft.com/office/drawing/2014/main" id="{E9A7C667-9875-AE00-8B20-5C5591BA6A2D}"/>
              </a:ext>
            </a:extLst>
          </p:cNvPr>
          <p:cNvSpPr>
            <a:spLocks noGrp="1"/>
          </p:cNvSpPr>
          <p:nvPr>
            <p:ph type="title"/>
          </p:nvPr>
        </p:nvSpPr>
        <p:spPr/>
        <p:txBody>
          <a:bodyPr/>
          <a:lstStyle/>
          <a:p>
            <a:r>
              <a:rPr lang="en-NL" dirty="0"/>
              <a:t>Temperature dependence</a:t>
            </a:r>
          </a:p>
        </p:txBody>
      </p:sp>
      <p:sp>
        <p:nvSpPr>
          <p:cNvPr id="4" name="Text Placeholder 3">
            <a:extLst>
              <a:ext uri="{FF2B5EF4-FFF2-40B4-BE49-F238E27FC236}">
                <a16:creationId xmlns:a16="http://schemas.microsoft.com/office/drawing/2014/main" id="{180E5336-8C7C-B15F-3F3C-F0556014D794}"/>
              </a:ext>
            </a:extLst>
          </p:cNvPr>
          <p:cNvSpPr>
            <a:spLocks noGrp="1"/>
          </p:cNvSpPr>
          <p:nvPr>
            <p:ph type="body" sz="quarter" idx="1002"/>
          </p:nvPr>
        </p:nvSpPr>
        <p:spPr/>
        <p:txBody>
          <a:bodyPr/>
          <a:lstStyle/>
          <a:p>
            <a:endParaRPr lang="en-NL"/>
          </a:p>
        </p:txBody>
      </p:sp>
      <p:sp>
        <p:nvSpPr>
          <p:cNvPr id="6" name="Slide Number Placeholder 5">
            <a:extLst>
              <a:ext uri="{FF2B5EF4-FFF2-40B4-BE49-F238E27FC236}">
                <a16:creationId xmlns:a16="http://schemas.microsoft.com/office/drawing/2014/main" id="{DCF42C41-B46D-81D3-CFD8-F8F4AF613F1D}"/>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28</a:t>
            </a:fld>
            <a:endParaRPr lang="en-GB" noProof="1"/>
          </a:p>
        </p:txBody>
      </p:sp>
      <p:pic>
        <p:nvPicPr>
          <p:cNvPr id="14" name="Picture 13">
            <a:extLst>
              <a:ext uri="{FF2B5EF4-FFF2-40B4-BE49-F238E27FC236}">
                <a16:creationId xmlns:a16="http://schemas.microsoft.com/office/drawing/2014/main" id="{DE5C2D2B-E2D3-C89D-92B1-0BD9EB191D17}"/>
              </a:ext>
            </a:extLst>
          </p:cNvPr>
          <p:cNvPicPr>
            <a:picLocks noChangeAspect="1"/>
          </p:cNvPicPr>
          <p:nvPr/>
        </p:nvPicPr>
        <p:blipFill>
          <a:blip r:embed="rId3"/>
          <a:stretch>
            <a:fillRect/>
          </a:stretch>
        </p:blipFill>
        <p:spPr>
          <a:xfrm>
            <a:off x="72008" y="3259997"/>
            <a:ext cx="6168008" cy="3598004"/>
          </a:xfrm>
          <a:prstGeom prst="rect">
            <a:avLst/>
          </a:prstGeom>
        </p:spPr>
      </p:pic>
    </p:spTree>
    <p:extLst>
      <p:ext uri="{BB962C8B-B14F-4D97-AF65-F5344CB8AC3E}">
        <p14:creationId xmlns:p14="http://schemas.microsoft.com/office/powerpoint/2010/main" val="3517128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A9CA6-B4BF-E89B-300F-CDDA78AA077A}"/>
            </a:ext>
          </a:extLst>
        </p:cNvPr>
        <p:cNvGrpSpPr/>
        <p:nvPr/>
      </p:nvGrpSpPr>
      <p:grpSpPr>
        <a:xfrm>
          <a:off x="0" y="0"/>
          <a:ext cx="0" cy="0"/>
          <a:chOff x="0" y="0"/>
          <a:chExt cx="0" cy="0"/>
        </a:xfrm>
      </p:grpSpPr>
      <p:pic>
        <p:nvPicPr>
          <p:cNvPr id="12" name="Content Placeholder 6">
            <a:extLst>
              <a:ext uri="{FF2B5EF4-FFF2-40B4-BE49-F238E27FC236}">
                <a16:creationId xmlns:a16="http://schemas.microsoft.com/office/drawing/2014/main" id="{BCA0F7D3-6161-986C-1214-2504603AED20}"/>
              </a:ext>
            </a:extLst>
          </p:cNvPr>
          <p:cNvPicPr>
            <a:picLocks noGrp="1" noChangeAspect="1"/>
          </p:cNvPicPr>
          <p:nvPr>
            <p:ph idx="1"/>
          </p:nvPr>
        </p:nvPicPr>
        <p:blipFill>
          <a:blip r:embed="rId2"/>
          <a:srcRect/>
          <a:stretch/>
        </p:blipFill>
        <p:spPr>
          <a:xfrm>
            <a:off x="6019182" y="1919227"/>
            <a:ext cx="6168008" cy="3598005"/>
          </a:xfrm>
        </p:spPr>
      </p:pic>
      <p:sp>
        <p:nvSpPr>
          <p:cNvPr id="2" name="Text Placeholder 1">
            <a:extLst>
              <a:ext uri="{FF2B5EF4-FFF2-40B4-BE49-F238E27FC236}">
                <a16:creationId xmlns:a16="http://schemas.microsoft.com/office/drawing/2014/main" id="{E6E3BF85-B4BF-2E10-68C1-B6DA4C24EEFA}"/>
              </a:ext>
            </a:extLst>
          </p:cNvPr>
          <p:cNvSpPr>
            <a:spLocks noGrp="1"/>
          </p:cNvSpPr>
          <p:nvPr>
            <p:ph type="body" sz="quarter" idx="4294967295"/>
          </p:nvPr>
        </p:nvSpPr>
        <p:spPr>
          <a:xfrm>
            <a:off x="1017712" y="2025625"/>
            <a:ext cx="7958608" cy="3203575"/>
          </a:xfrm>
        </p:spPr>
        <p:txBody>
          <a:bodyPr/>
          <a:lstStyle/>
          <a:p>
            <a:r>
              <a:rPr lang="en-NL" dirty="0"/>
              <a:t>Neutrality point shifted</a:t>
            </a:r>
          </a:p>
          <a:p>
            <a:r>
              <a:rPr lang="en-NL" dirty="0"/>
              <a:t>Temperature dependence similar</a:t>
            </a:r>
          </a:p>
          <a:p>
            <a:r>
              <a:rPr lang="en-NL" dirty="0"/>
              <a:t>From vrh fit: band gap 2.6±1.1K</a:t>
            </a:r>
          </a:p>
        </p:txBody>
      </p:sp>
      <p:sp>
        <p:nvSpPr>
          <p:cNvPr id="3" name="Title 2">
            <a:extLst>
              <a:ext uri="{FF2B5EF4-FFF2-40B4-BE49-F238E27FC236}">
                <a16:creationId xmlns:a16="http://schemas.microsoft.com/office/drawing/2014/main" id="{66C84236-1308-9F4A-2481-E918DC74791C}"/>
              </a:ext>
            </a:extLst>
          </p:cNvPr>
          <p:cNvSpPr>
            <a:spLocks noGrp="1"/>
          </p:cNvSpPr>
          <p:nvPr>
            <p:ph type="title"/>
          </p:nvPr>
        </p:nvSpPr>
        <p:spPr/>
        <p:txBody>
          <a:bodyPr/>
          <a:lstStyle/>
          <a:p>
            <a:r>
              <a:rPr lang="en-NL" dirty="0"/>
              <a:t>Temperature dependence</a:t>
            </a:r>
          </a:p>
        </p:txBody>
      </p:sp>
      <p:sp>
        <p:nvSpPr>
          <p:cNvPr id="4" name="Text Placeholder 3">
            <a:extLst>
              <a:ext uri="{FF2B5EF4-FFF2-40B4-BE49-F238E27FC236}">
                <a16:creationId xmlns:a16="http://schemas.microsoft.com/office/drawing/2014/main" id="{70C99D9E-8D6B-395A-2D3C-4336A68AAC08}"/>
              </a:ext>
            </a:extLst>
          </p:cNvPr>
          <p:cNvSpPr>
            <a:spLocks noGrp="1"/>
          </p:cNvSpPr>
          <p:nvPr>
            <p:ph type="body" sz="quarter" idx="1002"/>
          </p:nvPr>
        </p:nvSpPr>
        <p:spPr/>
        <p:txBody>
          <a:bodyPr/>
          <a:lstStyle/>
          <a:p>
            <a:endParaRPr lang="en-NL"/>
          </a:p>
        </p:txBody>
      </p:sp>
      <p:sp>
        <p:nvSpPr>
          <p:cNvPr id="6" name="Slide Number Placeholder 5">
            <a:extLst>
              <a:ext uri="{FF2B5EF4-FFF2-40B4-BE49-F238E27FC236}">
                <a16:creationId xmlns:a16="http://schemas.microsoft.com/office/drawing/2014/main" id="{4FA91414-1A73-0705-B3C0-10AB3B9BB875}"/>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29</a:t>
            </a:fld>
            <a:endParaRPr lang="en-GB" noProof="1"/>
          </a:p>
        </p:txBody>
      </p:sp>
      <p:pic>
        <p:nvPicPr>
          <p:cNvPr id="14" name="Picture 13">
            <a:extLst>
              <a:ext uri="{FF2B5EF4-FFF2-40B4-BE49-F238E27FC236}">
                <a16:creationId xmlns:a16="http://schemas.microsoft.com/office/drawing/2014/main" id="{ECC2AEA8-BB67-F672-03ED-1FA996440FE8}"/>
              </a:ext>
            </a:extLst>
          </p:cNvPr>
          <p:cNvPicPr>
            <a:picLocks noChangeAspect="1"/>
          </p:cNvPicPr>
          <p:nvPr/>
        </p:nvPicPr>
        <p:blipFill>
          <a:blip r:embed="rId3"/>
          <a:srcRect/>
          <a:stretch/>
        </p:blipFill>
        <p:spPr>
          <a:xfrm>
            <a:off x="72009" y="3259997"/>
            <a:ext cx="6168006" cy="3598004"/>
          </a:xfrm>
          <a:prstGeom prst="rect">
            <a:avLst/>
          </a:prstGeom>
        </p:spPr>
      </p:pic>
    </p:spTree>
    <p:extLst>
      <p:ext uri="{BB962C8B-B14F-4D97-AF65-F5344CB8AC3E}">
        <p14:creationId xmlns:p14="http://schemas.microsoft.com/office/powerpoint/2010/main" val="2351848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60201-62D1-7E27-10EF-490B21D652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2A72BD-35FD-935F-356A-1F3951CA083A}"/>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3</a:t>
            </a:fld>
            <a:endParaRPr lang="en-GB" noProof="1"/>
          </a:p>
        </p:txBody>
      </p:sp>
      <p:sp>
        <p:nvSpPr>
          <p:cNvPr id="3" name="Title 2">
            <a:extLst>
              <a:ext uri="{FF2B5EF4-FFF2-40B4-BE49-F238E27FC236}">
                <a16:creationId xmlns:a16="http://schemas.microsoft.com/office/drawing/2014/main" id="{D984C996-1733-79F4-D700-E3B4269A03E8}"/>
              </a:ext>
            </a:extLst>
          </p:cNvPr>
          <p:cNvSpPr>
            <a:spLocks noGrp="1"/>
          </p:cNvSpPr>
          <p:nvPr>
            <p:ph type="title"/>
          </p:nvPr>
        </p:nvSpPr>
        <p:spPr/>
        <p:txBody>
          <a:bodyPr/>
          <a:lstStyle/>
          <a:p>
            <a:r>
              <a:rPr lang="en-NL" dirty="0"/>
              <a:t>Hydrogenated graphene - progress</a:t>
            </a:r>
          </a:p>
        </p:txBody>
      </p:sp>
      <p:sp>
        <p:nvSpPr>
          <p:cNvPr id="4" name="Text Placeholder 3">
            <a:extLst>
              <a:ext uri="{FF2B5EF4-FFF2-40B4-BE49-F238E27FC236}">
                <a16:creationId xmlns:a16="http://schemas.microsoft.com/office/drawing/2014/main" id="{54749CCA-B03B-7281-991E-D491FA85F360}"/>
              </a:ext>
            </a:extLst>
          </p:cNvPr>
          <p:cNvSpPr>
            <a:spLocks noGrp="1"/>
          </p:cNvSpPr>
          <p:nvPr>
            <p:ph type="body" sz="quarter" idx="1002"/>
          </p:nvPr>
        </p:nvSpPr>
        <p:spPr/>
        <p:txBody>
          <a:bodyPr/>
          <a:lstStyle/>
          <a:p>
            <a:endParaRPr lang="en-NL"/>
          </a:p>
        </p:txBody>
      </p:sp>
      <p:sp>
        <p:nvSpPr>
          <p:cNvPr id="5" name="Content Placeholder 4">
            <a:extLst>
              <a:ext uri="{FF2B5EF4-FFF2-40B4-BE49-F238E27FC236}">
                <a16:creationId xmlns:a16="http://schemas.microsoft.com/office/drawing/2014/main" id="{55A5E2C8-DE1E-CA8B-693F-9456D8F9702B}"/>
              </a:ext>
            </a:extLst>
          </p:cNvPr>
          <p:cNvSpPr>
            <a:spLocks noGrp="1"/>
          </p:cNvSpPr>
          <p:nvPr>
            <p:ph idx="1"/>
          </p:nvPr>
        </p:nvSpPr>
        <p:spPr/>
        <p:txBody>
          <a:bodyPr/>
          <a:lstStyle/>
          <a:p>
            <a:r>
              <a:rPr lang="en-NL" dirty="0">
                <a:solidFill>
                  <a:schemeClr val="bg1">
                    <a:lumMod val="75000"/>
                  </a:schemeClr>
                </a:solidFill>
              </a:rPr>
              <a:t>Sequential hydrogen exposure</a:t>
            </a:r>
          </a:p>
          <a:p>
            <a:r>
              <a:rPr lang="en-NL" dirty="0">
                <a:solidFill>
                  <a:schemeClr val="bg1">
                    <a:lumMod val="75000"/>
                  </a:schemeClr>
                </a:solidFill>
              </a:rPr>
              <a:t>Stability study</a:t>
            </a:r>
          </a:p>
          <a:p>
            <a:r>
              <a:rPr lang="en-NL" dirty="0">
                <a:solidFill>
                  <a:schemeClr val="bg1">
                    <a:lumMod val="75000"/>
                  </a:schemeClr>
                </a:solidFill>
              </a:rPr>
              <a:t>Temperature dependence</a:t>
            </a:r>
          </a:p>
          <a:p>
            <a:r>
              <a:rPr lang="en-NL" dirty="0">
                <a:solidFill>
                  <a:schemeClr val="bg1">
                    <a:lumMod val="75000"/>
                  </a:schemeClr>
                </a:solidFill>
              </a:rPr>
              <a:t>Quantum Hall effect</a:t>
            </a:r>
          </a:p>
          <a:p>
            <a:r>
              <a:rPr lang="en-NL" dirty="0"/>
              <a:t>Raman spectroscopy</a:t>
            </a:r>
          </a:p>
          <a:p>
            <a:r>
              <a:rPr lang="en-NL" dirty="0"/>
              <a:t>Simulations</a:t>
            </a:r>
          </a:p>
          <a:p>
            <a:r>
              <a:rPr lang="en-NL" dirty="0">
                <a:solidFill>
                  <a:schemeClr val="bg1">
                    <a:lumMod val="75000"/>
                  </a:schemeClr>
                </a:solidFill>
              </a:rPr>
              <a:t>Radiation response</a:t>
            </a:r>
          </a:p>
        </p:txBody>
      </p:sp>
    </p:spTree>
    <p:extLst>
      <p:ext uri="{BB962C8B-B14F-4D97-AF65-F5344CB8AC3E}">
        <p14:creationId xmlns:p14="http://schemas.microsoft.com/office/powerpoint/2010/main" val="2280423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54CA00-B8C3-314D-B59B-FA157CE9CF47}"/>
              </a:ext>
            </a:extLst>
          </p:cNvPr>
          <p:cNvSpPr>
            <a:spLocks noGrp="1"/>
          </p:cNvSpPr>
          <p:nvPr>
            <p:ph type="body" sz="quarter" idx="1002"/>
          </p:nvPr>
        </p:nvSpPr>
        <p:spPr/>
        <p:txBody>
          <a:bodyPr/>
          <a:lstStyle/>
          <a:p>
            <a:endParaRPr lang="en-NL"/>
          </a:p>
        </p:txBody>
      </p:sp>
      <p:sp>
        <p:nvSpPr>
          <p:cNvPr id="4" name="Content Placeholder 3">
            <a:extLst>
              <a:ext uri="{FF2B5EF4-FFF2-40B4-BE49-F238E27FC236}">
                <a16:creationId xmlns:a16="http://schemas.microsoft.com/office/drawing/2014/main" id="{A3EC1BD5-6ED8-C4AA-07CE-FC4C39320E90}"/>
              </a:ext>
            </a:extLst>
          </p:cNvPr>
          <p:cNvSpPr>
            <a:spLocks noGrp="1"/>
          </p:cNvSpPr>
          <p:nvPr>
            <p:ph idx="1"/>
          </p:nvPr>
        </p:nvSpPr>
        <p:spPr>
          <a:xfrm>
            <a:off x="854075" y="1773930"/>
            <a:ext cx="3441726" cy="4212000"/>
          </a:xfrm>
        </p:spPr>
        <p:txBody>
          <a:bodyPr/>
          <a:lstStyle/>
          <a:p>
            <a:r>
              <a:rPr lang="en-NL" dirty="0"/>
              <a:t>Compare samples g12 and g3</a:t>
            </a:r>
          </a:p>
          <a:p>
            <a:r>
              <a:rPr lang="en-NL" dirty="0"/>
              <a:t>Similar band gap opening</a:t>
            </a:r>
          </a:p>
          <a:p>
            <a:r>
              <a:rPr lang="en-NL" dirty="0"/>
              <a:t>Band gap is far smaller than for a fully hydrogenated graphene sample (</a:t>
            </a:r>
            <a:r>
              <a:rPr lang="en-US" dirty="0">
                <a:latin typeface="Times New Roman" panose="02020603050405020304" pitchFamily="18" charset="0"/>
                <a:cs typeface="Times New Roman" panose="02020603050405020304" pitchFamily="18" charset="0"/>
              </a:rPr>
              <a:t>Elias </a:t>
            </a:r>
            <a:r>
              <a:rPr lang="en-US" i="1" dirty="0">
                <a:latin typeface="Times New Roman" panose="02020603050405020304" pitchFamily="18" charset="0"/>
                <a:cs typeface="Times New Roman" panose="02020603050405020304" pitchFamily="18" charset="0"/>
              </a:rPr>
              <a:t>et al., </a:t>
            </a:r>
            <a:r>
              <a:rPr lang="en-US" dirty="0">
                <a:latin typeface="Times New Roman" panose="02020603050405020304" pitchFamily="18" charset="0"/>
                <a:cs typeface="Times New Roman" panose="02020603050405020304" pitchFamily="18" charset="0"/>
              </a:rPr>
              <a:t>Science</a:t>
            </a:r>
            <a:r>
              <a:rPr lang="en-US" i="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323</a:t>
            </a:r>
            <a:r>
              <a:rPr lang="en-US" dirty="0">
                <a:latin typeface="Times New Roman" panose="02020603050405020304" pitchFamily="18" charset="0"/>
                <a:cs typeface="Times New Roman" panose="02020603050405020304" pitchFamily="18" charset="0"/>
              </a:rPr>
              <a:t>, 610-613 (2009))</a:t>
            </a:r>
            <a:endParaRPr lang="en-NL" dirty="0"/>
          </a:p>
          <a:p>
            <a:endParaRPr lang="en-NL" dirty="0"/>
          </a:p>
        </p:txBody>
      </p:sp>
      <p:pic>
        <p:nvPicPr>
          <p:cNvPr id="5" name="Picture 4">
            <a:extLst>
              <a:ext uri="{FF2B5EF4-FFF2-40B4-BE49-F238E27FC236}">
                <a16:creationId xmlns:a16="http://schemas.microsoft.com/office/drawing/2014/main" id="{DD2F07D5-4F15-9CEB-8C6B-B1835FF0FD9B}"/>
              </a:ext>
            </a:extLst>
          </p:cNvPr>
          <p:cNvPicPr>
            <a:picLocks noChangeAspect="1"/>
          </p:cNvPicPr>
          <p:nvPr/>
        </p:nvPicPr>
        <p:blipFill>
          <a:blip r:embed="rId2"/>
          <a:srcRect/>
          <a:stretch/>
        </p:blipFill>
        <p:spPr>
          <a:xfrm>
            <a:off x="4295801" y="1685257"/>
            <a:ext cx="7608168" cy="4438098"/>
          </a:xfrm>
          <a:prstGeom prst="rect">
            <a:avLst/>
          </a:prstGeom>
        </p:spPr>
      </p:pic>
      <p:sp>
        <p:nvSpPr>
          <p:cNvPr id="2" name="Title 1">
            <a:extLst>
              <a:ext uri="{FF2B5EF4-FFF2-40B4-BE49-F238E27FC236}">
                <a16:creationId xmlns:a16="http://schemas.microsoft.com/office/drawing/2014/main" id="{DEFA5B4C-0008-2F96-FB05-640B3A7AFCCA}"/>
              </a:ext>
            </a:extLst>
          </p:cNvPr>
          <p:cNvSpPr>
            <a:spLocks noGrp="1"/>
          </p:cNvSpPr>
          <p:nvPr>
            <p:ph type="title"/>
          </p:nvPr>
        </p:nvSpPr>
        <p:spPr/>
        <p:txBody>
          <a:bodyPr/>
          <a:lstStyle/>
          <a:p>
            <a:r>
              <a:rPr lang="en-NL" dirty="0"/>
              <a:t>Temperature dependence</a:t>
            </a:r>
          </a:p>
        </p:txBody>
      </p:sp>
      <p:sp>
        <p:nvSpPr>
          <p:cNvPr id="6" name="Slide Number Placeholder 5">
            <a:extLst>
              <a:ext uri="{FF2B5EF4-FFF2-40B4-BE49-F238E27FC236}">
                <a16:creationId xmlns:a16="http://schemas.microsoft.com/office/drawing/2014/main" id="{FAFCF9DF-4ED6-32A4-0798-30E01475571F}"/>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30</a:t>
            </a:fld>
            <a:endParaRPr lang="en-GB" noProof="1"/>
          </a:p>
        </p:txBody>
      </p:sp>
    </p:spTree>
    <p:extLst>
      <p:ext uri="{BB962C8B-B14F-4D97-AF65-F5344CB8AC3E}">
        <p14:creationId xmlns:p14="http://schemas.microsoft.com/office/powerpoint/2010/main" val="13016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1391-604D-548F-1941-A927F17432C6}"/>
              </a:ext>
            </a:extLst>
          </p:cNvPr>
          <p:cNvSpPr>
            <a:spLocks noGrp="1"/>
          </p:cNvSpPr>
          <p:nvPr>
            <p:ph type="title"/>
          </p:nvPr>
        </p:nvSpPr>
        <p:spPr/>
        <p:txBody>
          <a:bodyPr/>
          <a:lstStyle/>
          <a:p>
            <a:r>
              <a:rPr lang="en-NL" dirty="0"/>
              <a:t>Magnetic field effects</a:t>
            </a:r>
          </a:p>
        </p:txBody>
      </p:sp>
      <p:sp>
        <p:nvSpPr>
          <p:cNvPr id="3" name="Text Placeholder 2">
            <a:extLst>
              <a:ext uri="{FF2B5EF4-FFF2-40B4-BE49-F238E27FC236}">
                <a16:creationId xmlns:a16="http://schemas.microsoft.com/office/drawing/2014/main" id="{83F13C53-40FF-4886-BCD3-CB03A79BEA4D}"/>
              </a:ext>
            </a:extLst>
          </p:cNvPr>
          <p:cNvSpPr>
            <a:spLocks noGrp="1"/>
          </p:cNvSpPr>
          <p:nvPr>
            <p:ph type="body" sz="quarter" idx="1002"/>
          </p:nvPr>
        </p:nvSpPr>
        <p:spPr/>
        <p:txBody>
          <a:bodyPr/>
          <a:lstStyle/>
          <a:p>
            <a:endParaRPr lang="en-NL" dirty="0"/>
          </a:p>
        </p:txBody>
      </p:sp>
      <p:sp>
        <p:nvSpPr>
          <p:cNvPr id="4" name="Content Placeholder 3">
            <a:extLst>
              <a:ext uri="{FF2B5EF4-FFF2-40B4-BE49-F238E27FC236}">
                <a16:creationId xmlns:a16="http://schemas.microsoft.com/office/drawing/2014/main" id="{4B0E3B7F-B639-C628-652C-0074B523A7C7}"/>
              </a:ext>
            </a:extLst>
          </p:cNvPr>
          <p:cNvSpPr>
            <a:spLocks noGrp="1"/>
          </p:cNvSpPr>
          <p:nvPr>
            <p:ph idx="1"/>
          </p:nvPr>
        </p:nvSpPr>
        <p:spPr/>
        <p:txBody>
          <a:bodyPr/>
          <a:lstStyle/>
          <a:p>
            <a:endParaRPr lang="en-NL" dirty="0"/>
          </a:p>
        </p:txBody>
      </p:sp>
      <p:pic>
        <p:nvPicPr>
          <p:cNvPr id="6" name="Picture 5">
            <a:extLst>
              <a:ext uri="{FF2B5EF4-FFF2-40B4-BE49-F238E27FC236}">
                <a16:creationId xmlns:a16="http://schemas.microsoft.com/office/drawing/2014/main" id="{AA749E5C-2F0F-78FA-D817-59D6F38F7C6D}"/>
              </a:ext>
            </a:extLst>
          </p:cNvPr>
          <p:cNvPicPr>
            <a:picLocks noChangeAspect="1"/>
          </p:cNvPicPr>
          <p:nvPr/>
        </p:nvPicPr>
        <p:blipFill>
          <a:blip r:embed="rId3"/>
          <a:stretch>
            <a:fillRect/>
          </a:stretch>
        </p:blipFill>
        <p:spPr>
          <a:xfrm>
            <a:off x="6901903" y="2492896"/>
            <a:ext cx="4610662" cy="1872208"/>
          </a:xfrm>
          <a:prstGeom prst="rect">
            <a:avLst/>
          </a:prstGeom>
        </p:spPr>
      </p:pic>
      <p:pic>
        <p:nvPicPr>
          <p:cNvPr id="8" name="Picture 7">
            <a:extLst>
              <a:ext uri="{FF2B5EF4-FFF2-40B4-BE49-F238E27FC236}">
                <a16:creationId xmlns:a16="http://schemas.microsoft.com/office/drawing/2014/main" id="{B3A4DC2A-F20A-D8EA-EE6B-009E2370DF07}"/>
              </a:ext>
            </a:extLst>
          </p:cNvPr>
          <p:cNvPicPr>
            <a:picLocks noChangeAspect="1"/>
          </p:cNvPicPr>
          <p:nvPr/>
        </p:nvPicPr>
        <p:blipFill>
          <a:blip r:embed="rId4"/>
          <a:stretch>
            <a:fillRect/>
          </a:stretch>
        </p:blipFill>
        <p:spPr>
          <a:xfrm>
            <a:off x="854074" y="1651413"/>
            <a:ext cx="5040560" cy="4807424"/>
          </a:xfrm>
          <a:prstGeom prst="rect">
            <a:avLst/>
          </a:prstGeom>
        </p:spPr>
      </p:pic>
      <p:sp>
        <p:nvSpPr>
          <p:cNvPr id="5" name="TextBox 4">
            <a:extLst>
              <a:ext uri="{FF2B5EF4-FFF2-40B4-BE49-F238E27FC236}">
                <a16:creationId xmlns:a16="http://schemas.microsoft.com/office/drawing/2014/main" id="{F1ED6547-8878-5666-53FF-1EAFD6B0AC03}"/>
              </a:ext>
            </a:extLst>
          </p:cNvPr>
          <p:cNvSpPr txBox="1"/>
          <p:nvPr/>
        </p:nvSpPr>
        <p:spPr>
          <a:xfrm>
            <a:off x="9207234" y="6061556"/>
            <a:ext cx="2664296" cy="553998"/>
          </a:xfrm>
          <a:prstGeom prst="rect">
            <a:avLst/>
          </a:prstGeom>
          <a:noFill/>
        </p:spPr>
        <p:txBody>
          <a:bodyPr wrap="square" lIns="0" tIns="0" rIns="0" bIns="0" rtlCol="0">
            <a:spAutoFit/>
          </a:bodyPr>
          <a:lstStyle/>
          <a:p>
            <a:r>
              <a:rPr lang="en-GB" sz="900" dirty="0">
                <a:effectLst/>
                <a:latin typeface="Times"/>
              </a:rPr>
              <a:t>A. J. M. </a:t>
            </a:r>
            <a:r>
              <a:rPr lang="en-GB" sz="900" dirty="0" err="1">
                <a:effectLst/>
                <a:latin typeface="Times"/>
              </a:rPr>
              <a:t>Giesbers</a:t>
            </a:r>
            <a:r>
              <a:rPr lang="en-GB" sz="900" dirty="0">
                <a:effectLst/>
                <a:latin typeface="Times"/>
              </a:rPr>
              <a:t>,</a:t>
            </a:r>
            <a:r>
              <a:rPr lang="en-GB" sz="900" dirty="0">
                <a:solidFill>
                  <a:srgbClr val="0000FF"/>
                </a:solidFill>
                <a:effectLst/>
                <a:latin typeface="Times"/>
              </a:rPr>
              <a:t> </a:t>
            </a:r>
            <a:r>
              <a:rPr lang="en-GB" sz="900" dirty="0">
                <a:effectLst/>
                <a:latin typeface="Times"/>
              </a:rPr>
              <a:t>U. Zeitler,</a:t>
            </a:r>
            <a:r>
              <a:rPr lang="en-GB" sz="600" dirty="0">
                <a:effectLst/>
                <a:latin typeface="Times"/>
              </a:rPr>
              <a:t> </a:t>
            </a:r>
            <a:r>
              <a:rPr lang="en-GB" sz="900" dirty="0">
                <a:effectLst/>
                <a:latin typeface="Times"/>
              </a:rPr>
              <a:t>M. I. </a:t>
            </a:r>
            <a:r>
              <a:rPr lang="en-GB" sz="900" dirty="0" err="1">
                <a:effectLst/>
                <a:latin typeface="Times"/>
              </a:rPr>
              <a:t>Katsnelson</a:t>
            </a:r>
            <a:r>
              <a:rPr lang="en-GB" sz="900" dirty="0">
                <a:effectLst/>
                <a:latin typeface="Times"/>
              </a:rPr>
              <a:t>,</a:t>
            </a:r>
            <a:r>
              <a:rPr lang="en-GB" sz="600" dirty="0">
                <a:latin typeface="Times"/>
              </a:rPr>
              <a:t> </a:t>
            </a:r>
            <a:r>
              <a:rPr lang="en-GB" sz="600" dirty="0">
                <a:effectLst/>
                <a:latin typeface="Times"/>
              </a:rPr>
              <a:t> </a:t>
            </a:r>
            <a:r>
              <a:rPr lang="en-GB" sz="900" dirty="0">
                <a:effectLst/>
                <a:latin typeface="Times"/>
              </a:rPr>
              <a:t>L. A. </a:t>
            </a:r>
            <a:r>
              <a:rPr lang="en-GB" sz="900" dirty="0" err="1">
                <a:effectLst/>
                <a:latin typeface="Times"/>
              </a:rPr>
              <a:t>Ponomarenko</a:t>
            </a:r>
            <a:r>
              <a:rPr lang="en-GB" sz="900" dirty="0">
                <a:effectLst/>
                <a:latin typeface="Times"/>
              </a:rPr>
              <a:t>,</a:t>
            </a:r>
            <a:r>
              <a:rPr lang="en-GB" sz="600" dirty="0">
                <a:latin typeface="Times"/>
              </a:rPr>
              <a:t> </a:t>
            </a:r>
            <a:r>
              <a:rPr lang="en-GB" sz="900" dirty="0">
                <a:effectLst/>
                <a:latin typeface="Times"/>
              </a:rPr>
              <a:t>T. M. Mohiuddin,</a:t>
            </a:r>
            <a:r>
              <a:rPr lang="en-GB" sz="600" dirty="0">
                <a:latin typeface="Times"/>
              </a:rPr>
              <a:t> </a:t>
            </a:r>
            <a:r>
              <a:rPr lang="en-GB" sz="900" dirty="0">
                <a:effectLst/>
                <a:latin typeface="Times"/>
              </a:rPr>
              <a:t>and J. C. </a:t>
            </a:r>
            <a:r>
              <a:rPr lang="en-GB" sz="900" dirty="0" err="1">
                <a:effectLst/>
                <a:latin typeface="Times"/>
              </a:rPr>
              <a:t>Maan</a:t>
            </a:r>
            <a:r>
              <a:rPr lang="en-GB" sz="900" dirty="0">
                <a:effectLst/>
                <a:latin typeface="Times"/>
              </a:rPr>
              <a:t>, Quantum-Hall Activation Gaps in Graphene. </a:t>
            </a:r>
            <a:r>
              <a:rPr lang="en-GB" sz="900" dirty="0">
                <a:effectLst/>
                <a:latin typeface="CMR10"/>
              </a:rPr>
              <a:t>In PRL 99, 206803 (2007) </a:t>
            </a:r>
          </a:p>
        </p:txBody>
      </p:sp>
      <p:sp>
        <p:nvSpPr>
          <p:cNvPr id="7" name="Slide Number Placeholder 6">
            <a:extLst>
              <a:ext uri="{FF2B5EF4-FFF2-40B4-BE49-F238E27FC236}">
                <a16:creationId xmlns:a16="http://schemas.microsoft.com/office/drawing/2014/main" id="{D8A0B29B-ABE1-A419-95F9-49D676E6181D}"/>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31</a:t>
            </a:fld>
            <a:endParaRPr lang="en-GB" noProof="1"/>
          </a:p>
        </p:txBody>
      </p:sp>
    </p:spTree>
    <p:extLst>
      <p:ext uri="{BB962C8B-B14F-4D97-AF65-F5344CB8AC3E}">
        <p14:creationId xmlns:p14="http://schemas.microsoft.com/office/powerpoint/2010/main" val="3765797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1391-604D-548F-1941-A927F17432C6}"/>
              </a:ext>
            </a:extLst>
          </p:cNvPr>
          <p:cNvSpPr>
            <a:spLocks noGrp="1"/>
          </p:cNvSpPr>
          <p:nvPr>
            <p:ph type="title"/>
          </p:nvPr>
        </p:nvSpPr>
        <p:spPr/>
        <p:txBody>
          <a:bodyPr/>
          <a:lstStyle/>
          <a:p>
            <a:r>
              <a:rPr lang="en-NL" dirty="0"/>
              <a:t>Quantum Hall Effect</a:t>
            </a:r>
          </a:p>
        </p:txBody>
      </p:sp>
      <p:sp>
        <p:nvSpPr>
          <p:cNvPr id="11" name="Text Placeholder 10">
            <a:extLst>
              <a:ext uri="{FF2B5EF4-FFF2-40B4-BE49-F238E27FC236}">
                <a16:creationId xmlns:a16="http://schemas.microsoft.com/office/drawing/2014/main" id="{A8077F9B-3516-0AE0-F740-0ABF1F516C56}"/>
              </a:ext>
            </a:extLst>
          </p:cNvPr>
          <p:cNvSpPr>
            <a:spLocks noGrp="1"/>
          </p:cNvSpPr>
          <p:nvPr>
            <p:ph type="body" sz="quarter" idx="1002"/>
          </p:nvPr>
        </p:nvSpPr>
        <p:spPr/>
        <p:txBody>
          <a:bodyPr/>
          <a:lstStyle/>
          <a:p>
            <a:endParaRPr lang="en-NL" dirty="0"/>
          </a:p>
        </p:txBody>
      </p:sp>
      <p:sp>
        <p:nvSpPr>
          <p:cNvPr id="3" name="Slide Number Placeholder 2">
            <a:extLst>
              <a:ext uri="{FF2B5EF4-FFF2-40B4-BE49-F238E27FC236}">
                <a16:creationId xmlns:a16="http://schemas.microsoft.com/office/drawing/2014/main" id="{81B81DC7-8792-60ED-0D5F-050E48C8AFC4}"/>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32</a:t>
            </a:fld>
            <a:endParaRPr lang="en-GB" noProof="1"/>
          </a:p>
        </p:txBody>
      </p:sp>
      <p:pic>
        <p:nvPicPr>
          <p:cNvPr id="5" name="Picture 4">
            <a:extLst>
              <a:ext uri="{FF2B5EF4-FFF2-40B4-BE49-F238E27FC236}">
                <a16:creationId xmlns:a16="http://schemas.microsoft.com/office/drawing/2014/main" id="{1220DDAB-C599-549D-9179-DCBC57DBD59F}"/>
              </a:ext>
            </a:extLst>
          </p:cNvPr>
          <p:cNvPicPr>
            <a:picLocks noChangeAspect="1"/>
          </p:cNvPicPr>
          <p:nvPr/>
        </p:nvPicPr>
        <p:blipFill>
          <a:blip r:embed="rId3"/>
          <a:stretch>
            <a:fillRect/>
          </a:stretch>
        </p:blipFill>
        <p:spPr>
          <a:xfrm>
            <a:off x="2187875" y="1552437"/>
            <a:ext cx="7772400" cy="4533900"/>
          </a:xfrm>
          <a:prstGeom prst="rect">
            <a:avLst/>
          </a:prstGeom>
        </p:spPr>
      </p:pic>
      <p:cxnSp>
        <p:nvCxnSpPr>
          <p:cNvPr id="6" name="Straight Arrow Connector 5">
            <a:extLst>
              <a:ext uri="{FF2B5EF4-FFF2-40B4-BE49-F238E27FC236}">
                <a16:creationId xmlns:a16="http://schemas.microsoft.com/office/drawing/2014/main" id="{D760C968-37D6-65CB-165C-56D35A847806}"/>
              </a:ext>
            </a:extLst>
          </p:cNvPr>
          <p:cNvCxnSpPr>
            <a:cxnSpLocks/>
          </p:cNvCxnSpPr>
          <p:nvPr/>
        </p:nvCxnSpPr>
        <p:spPr>
          <a:xfrm>
            <a:off x="5087888" y="3212976"/>
            <a:ext cx="0" cy="36004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67CA2F5C-09E8-B518-B1F7-ECFA82E345FC}"/>
              </a:ext>
            </a:extLst>
          </p:cNvPr>
          <p:cNvSpPr txBox="1"/>
          <p:nvPr/>
        </p:nvSpPr>
        <p:spPr>
          <a:xfrm rot="16200000">
            <a:off x="4798243" y="2610277"/>
            <a:ext cx="579290" cy="276999"/>
          </a:xfrm>
          <a:prstGeom prst="rect">
            <a:avLst/>
          </a:prstGeom>
          <a:noFill/>
        </p:spPr>
        <p:txBody>
          <a:bodyPr wrap="square" lIns="0" tIns="0" rIns="0" bIns="0" rtlCol="0">
            <a:spAutoFit/>
          </a:bodyPr>
          <a:lstStyle/>
          <a:p>
            <a:r>
              <a:rPr lang="en-NL" sz="1800" dirty="0"/>
              <a:t>𝜈=-2</a:t>
            </a:r>
          </a:p>
        </p:txBody>
      </p:sp>
      <p:cxnSp>
        <p:nvCxnSpPr>
          <p:cNvPr id="9" name="Straight Arrow Connector 8">
            <a:extLst>
              <a:ext uri="{FF2B5EF4-FFF2-40B4-BE49-F238E27FC236}">
                <a16:creationId xmlns:a16="http://schemas.microsoft.com/office/drawing/2014/main" id="{4E3A44C0-5AB1-A28C-8390-A87C988D2063}"/>
              </a:ext>
            </a:extLst>
          </p:cNvPr>
          <p:cNvCxnSpPr>
            <a:cxnSpLocks/>
          </p:cNvCxnSpPr>
          <p:nvPr/>
        </p:nvCxnSpPr>
        <p:spPr>
          <a:xfrm flipV="1">
            <a:off x="8328248" y="5517232"/>
            <a:ext cx="0" cy="40935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21C1CFF8-B3D6-1E5C-11F3-DC757E79BE07}"/>
              </a:ext>
            </a:extLst>
          </p:cNvPr>
          <p:cNvSpPr txBox="1"/>
          <p:nvPr/>
        </p:nvSpPr>
        <p:spPr>
          <a:xfrm rot="16200000">
            <a:off x="8038603" y="6109931"/>
            <a:ext cx="579290" cy="276999"/>
          </a:xfrm>
          <a:prstGeom prst="rect">
            <a:avLst/>
          </a:prstGeom>
          <a:noFill/>
        </p:spPr>
        <p:txBody>
          <a:bodyPr wrap="square" lIns="0" tIns="0" rIns="0" bIns="0" rtlCol="0">
            <a:spAutoFit/>
          </a:bodyPr>
          <a:lstStyle/>
          <a:p>
            <a:r>
              <a:rPr lang="en-NL" sz="1800" dirty="0"/>
              <a:t>𝜈=+2</a:t>
            </a:r>
          </a:p>
        </p:txBody>
      </p:sp>
    </p:spTree>
    <p:extLst>
      <p:ext uri="{BB962C8B-B14F-4D97-AF65-F5344CB8AC3E}">
        <p14:creationId xmlns:p14="http://schemas.microsoft.com/office/powerpoint/2010/main" val="3377532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64432-B9DE-B40B-4AA0-30026D9FD1D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F3CD0BF-6877-2D91-D282-84454E269190}"/>
              </a:ext>
            </a:extLst>
          </p:cNvPr>
          <p:cNvSpPr>
            <a:spLocks noGrp="1"/>
          </p:cNvSpPr>
          <p:nvPr>
            <p:ph type="body" sz="quarter" idx="14"/>
          </p:nvPr>
        </p:nvSpPr>
        <p:spPr/>
        <p:txBody>
          <a:bodyPr/>
          <a:lstStyle/>
          <a:p>
            <a:endParaRPr lang="en-NL" dirty="0"/>
          </a:p>
          <a:p>
            <a:endParaRPr lang="en-NL" dirty="0"/>
          </a:p>
          <a:p>
            <a:endParaRPr lang="en-NL" dirty="0"/>
          </a:p>
        </p:txBody>
      </p:sp>
      <p:sp>
        <p:nvSpPr>
          <p:cNvPr id="2" name="Title 1">
            <a:extLst>
              <a:ext uri="{FF2B5EF4-FFF2-40B4-BE49-F238E27FC236}">
                <a16:creationId xmlns:a16="http://schemas.microsoft.com/office/drawing/2014/main" id="{35F099CD-CBC3-0E41-FCBA-C291EEA8598D}"/>
              </a:ext>
            </a:extLst>
          </p:cNvPr>
          <p:cNvSpPr>
            <a:spLocks noGrp="1"/>
          </p:cNvSpPr>
          <p:nvPr>
            <p:ph type="title"/>
          </p:nvPr>
        </p:nvSpPr>
        <p:spPr/>
        <p:txBody>
          <a:bodyPr/>
          <a:lstStyle/>
          <a:p>
            <a:r>
              <a:rPr lang="en-NL" dirty="0"/>
              <a:t>Quantum Hall Effect</a:t>
            </a:r>
          </a:p>
        </p:txBody>
      </p:sp>
      <p:sp>
        <p:nvSpPr>
          <p:cNvPr id="11" name="Text Placeholder 10">
            <a:extLst>
              <a:ext uri="{FF2B5EF4-FFF2-40B4-BE49-F238E27FC236}">
                <a16:creationId xmlns:a16="http://schemas.microsoft.com/office/drawing/2014/main" id="{9321A827-45A8-AEB9-C229-61CBF63E9E3A}"/>
              </a:ext>
            </a:extLst>
          </p:cNvPr>
          <p:cNvSpPr>
            <a:spLocks noGrp="1"/>
          </p:cNvSpPr>
          <p:nvPr>
            <p:ph type="body" sz="quarter" idx="1002"/>
          </p:nvPr>
        </p:nvSpPr>
        <p:spPr/>
        <p:txBody>
          <a:bodyPr/>
          <a:lstStyle/>
          <a:p>
            <a:endParaRPr lang="en-NL"/>
          </a:p>
        </p:txBody>
      </p:sp>
      <p:sp>
        <p:nvSpPr>
          <p:cNvPr id="3" name="Slide Number Placeholder 2">
            <a:extLst>
              <a:ext uri="{FF2B5EF4-FFF2-40B4-BE49-F238E27FC236}">
                <a16:creationId xmlns:a16="http://schemas.microsoft.com/office/drawing/2014/main" id="{18E4E757-9AD2-B98A-AD05-C12E643FAC4A}"/>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33</a:t>
            </a:fld>
            <a:endParaRPr lang="en-GB" noProof="1"/>
          </a:p>
        </p:txBody>
      </p:sp>
      <p:pic>
        <p:nvPicPr>
          <p:cNvPr id="5" name="Picture 4">
            <a:extLst>
              <a:ext uri="{FF2B5EF4-FFF2-40B4-BE49-F238E27FC236}">
                <a16:creationId xmlns:a16="http://schemas.microsoft.com/office/drawing/2014/main" id="{4D911FE9-5A7C-9C4C-1419-5940A6F957FC}"/>
              </a:ext>
            </a:extLst>
          </p:cNvPr>
          <p:cNvPicPr>
            <a:picLocks noChangeAspect="1"/>
          </p:cNvPicPr>
          <p:nvPr/>
        </p:nvPicPr>
        <p:blipFill>
          <a:blip r:embed="rId2"/>
          <a:srcRect/>
          <a:stretch/>
        </p:blipFill>
        <p:spPr>
          <a:xfrm>
            <a:off x="2187875" y="1552437"/>
            <a:ext cx="7772400" cy="4533900"/>
          </a:xfrm>
          <a:prstGeom prst="rect">
            <a:avLst/>
          </a:prstGeom>
        </p:spPr>
      </p:pic>
      <p:cxnSp>
        <p:nvCxnSpPr>
          <p:cNvPr id="4" name="Straight Arrow Connector 3">
            <a:extLst>
              <a:ext uri="{FF2B5EF4-FFF2-40B4-BE49-F238E27FC236}">
                <a16:creationId xmlns:a16="http://schemas.microsoft.com/office/drawing/2014/main" id="{551444FF-7729-7E52-8A41-962534ECDFD2}"/>
              </a:ext>
            </a:extLst>
          </p:cNvPr>
          <p:cNvCxnSpPr>
            <a:cxnSpLocks/>
          </p:cNvCxnSpPr>
          <p:nvPr/>
        </p:nvCxnSpPr>
        <p:spPr>
          <a:xfrm>
            <a:off x="7674660" y="3603554"/>
            <a:ext cx="0" cy="36004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0C5F3CF-F450-F61B-2348-675826DD873A}"/>
              </a:ext>
            </a:extLst>
          </p:cNvPr>
          <p:cNvSpPr txBox="1"/>
          <p:nvPr/>
        </p:nvSpPr>
        <p:spPr>
          <a:xfrm rot="16200000">
            <a:off x="7385015" y="3000855"/>
            <a:ext cx="579290" cy="276999"/>
          </a:xfrm>
          <a:prstGeom prst="rect">
            <a:avLst/>
          </a:prstGeom>
          <a:noFill/>
        </p:spPr>
        <p:txBody>
          <a:bodyPr wrap="square" lIns="0" tIns="0" rIns="0" bIns="0" rtlCol="0">
            <a:spAutoFit/>
          </a:bodyPr>
          <a:lstStyle/>
          <a:p>
            <a:r>
              <a:rPr lang="en-NL" sz="1800" dirty="0"/>
              <a:t>𝜈=-2</a:t>
            </a:r>
          </a:p>
        </p:txBody>
      </p:sp>
      <p:cxnSp>
        <p:nvCxnSpPr>
          <p:cNvPr id="7" name="Straight Arrow Connector 6">
            <a:extLst>
              <a:ext uri="{FF2B5EF4-FFF2-40B4-BE49-F238E27FC236}">
                <a16:creationId xmlns:a16="http://schemas.microsoft.com/office/drawing/2014/main" id="{CDC1124B-52C0-A75B-0D56-502F1F696553}"/>
              </a:ext>
            </a:extLst>
          </p:cNvPr>
          <p:cNvCxnSpPr>
            <a:cxnSpLocks/>
          </p:cNvCxnSpPr>
          <p:nvPr/>
        </p:nvCxnSpPr>
        <p:spPr>
          <a:xfrm>
            <a:off x="5957501" y="3603554"/>
            <a:ext cx="0" cy="36004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BF1A50D-1B1F-6CFE-9300-D3D705F180F0}"/>
              </a:ext>
            </a:extLst>
          </p:cNvPr>
          <p:cNvSpPr txBox="1"/>
          <p:nvPr/>
        </p:nvSpPr>
        <p:spPr>
          <a:xfrm rot="16200000">
            <a:off x="5667856" y="3000855"/>
            <a:ext cx="579290" cy="276999"/>
          </a:xfrm>
          <a:prstGeom prst="rect">
            <a:avLst/>
          </a:prstGeom>
          <a:noFill/>
        </p:spPr>
        <p:txBody>
          <a:bodyPr wrap="square" lIns="0" tIns="0" rIns="0" bIns="0" rtlCol="0">
            <a:spAutoFit/>
          </a:bodyPr>
          <a:lstStyle/>
          <a:p>
            <a:r>
              <a:rPr lang="en-NL" sz="1800" dirty="0"/>
              <a:t>𝜈=-6</a:t>
            </a:r>
          </a:p>
        </p:txBody>
      </p:sp>
    </p:spTree>
    <p:extLst>
      <p:ext uri="{BB962C8B-B14F-4D97-AF65-F5344CB8AC3E}">
        <p14:creationId xmlns:p14="http://schemas.microsoft.com/office/powerpoint/2010/main" val="597526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4BDD93-E682-94F9-4375-0E806F8416AA}"/>
              </a:ext>
            </a:extLst>
          </p:cNvPr>
          <p:cNvSpPr>
            <a:spLocks noGrp="1"/>
          </p:cNvSpPr>
          <p:nvPr>
            <p:ph type="sldNum" sz="quarter" idx="12"/>
          </p:nvPr>
        </p:nvSpPr>
        <p:spPr>
          <a:xfrm>
            <a:off x="11258222" y="6504720"/>
            <a:ext cx="382548" cy="236647"/>
          </a:xfrm>
        </p:spPr>
        <p:txBody>
          <a:bodyPr/>
          <a:lstStyle/>
          <a:p>
            <a:r>
              <a:rPr lang="en-GB" noProof="1">
                <a:solidFill>
                  <a:schemeClr val="accent1"/>
                </a:solidFill>
              </a:rPr>
              <a:t>|</a:t>
            </a:r>
            <a:r>
              <a:rPr lang="en-GB" noProof="1"/>
              <a:t> </a:t>
            </a:r>
            <a:fld id="{1336C48C-F87C-4E4B-81EF-5027B17D1F61}" type="slidenum">
              <a:rPr lang="en-GB" noProof="1" smtClean="0"/>
              <a:pPr/>
              <a:t>34</a:t>
            </a:fld>
            <a:endParaRPr lang="en-GB" noProof="1"/>
          </a:p>
        </p:txBody>
      </p:sp>
      <p:sp>
        <p:nvSpPr>
          <p:cNvPr id="4" name="Title 3">
            <a:extLst>
              <a:ext uri="{FF2B5EF4-FFF2-40B4-BE49-F238E27FC236}">
                <a16:creationId xmlns:a16="http://schemas.microsoft.com/office/drawing/2014/main" id="{761FB8B5-019A-FCA3-C771-232CDE7FDD10}"/>
              </a:ext>
            </a:extLst>
          </p:cNvPr>
          <p:cNvSpPr>
            <a:spLocks noGrp="1"/>
          </p:cNvSpPr>
          <p:nvPr>
            <p:ph type="title"/>
          </p:nvPr>
        </p:nvSpPr>
        <p:spPr>
          <a:xfrm>
            <a:off x="876692" y="975277"/>
            <a:ext cx="10251355" cy="676135"/>
          </a:xfrm>
        </p:spPr>
        <p:txBody>
          <a:bodyPr/>
          <a:lstStyle/>
          <a:p>
            <a:r>
              <a:rPr lang="en-NL" dirty="0"/>
              <a:t>Activation energy</a:t>
            </a:r>
          </a:p>
        </p:txBody>
      </p:sp>
      <p:sp>
        <p:nvSpPr>
          <p:cNvPr id="5" name="Text Placeholder 4">
            <a:extLst>
              <a:ext uri="{FF2B5EF4-FFF2-40B4-BE49-F238E27FC236}">
                <a16:creationId xmlns:a16="http://schemas.microsoft.com/office/drawing/2014/main" id="{00C1240D-3E41-8430-26E4-148FCEAEA00A}"/>
              </a:ext>
            </a:extLst>
          </p:cNvPr>
          <p:cNvSpPr>
            <a:spLocks noGrp="1"/>
          </p:cNvSpPr>
          <p:nvPr>
            <p:ph type="body" sz="quarter" idx="1002"/>
          </p:nvPr>
        </p:nvSpPr>
        <p:spPr>
          <a:xfrm>
            <a:off x="854075" y="627115"/>
            <a:ext cx="10251355" cy="270454"/>
          </a:xfrm>
        </p:spPr>
        <p:txBody>
          <a:bodyPr/>
          <a:lstStyle/>
          <a:p>
            <a:endParaRPr lang="en-NL"/>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761095-BB98-5449-AD30-41FAAD632CF6}"/>
                  </a:ext>
                </a:extLst>
              </p:cNvPr>
              <p:cNvSpPr txBox="1"/>
              <p:nvPr/>
            </p:nvSpPr>
            <p:spPr>
              <a:xfrm>
                <a:off x="8472264" y="4900680"/>
                <a:ext cx="20052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sz="1800" i="1" smtClean="0">
                          <a:latin typeface="Cambria Math" panose="02040503050406030204" pitchFamily="18" charset="0"/>
                          <a:ea typeface="Cambria Math" panose="02040503050406030204" pitchFamily="18" charset="0"/>
                        </a:rPr>
                        <m:t>𝑅</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𝑒𝑥𝑝</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m:rPr>
                                  <m:sty m:val="p"/>
                                </m:rPr>
                                <a:rPr lang="el-GR" sz="1800" b="0" i="1" smtClean="0">
                                  <a:latin typeface="Cambria Math" panose="02040503050406030204" pitchFamily="18" charset="0"/>
                                  <a:ea typeface="Cambria Math" panose="02040503050406030204" pitchFamily="18" charset="0"/>
                                </a:rPr>
                                <m:t>Δ</m:t>
                              </m:r>
                            </m:e>
                            <m:sub>
                              <m:r>
                                <a:rPr lang="en-US" sz="1800" b="0" i="1" smtClean="0">
                                  <a:latin typeface="Cambria Math" panose="02040503050406030204" pitchFamily="18" charset="0"/>
                                  <a:ea typeface="Cambria Math" panose="02040503050406030204" pitchFamily="18" charset="0"/>
                                </a:rPr>
                                <m:t>𝑎</m:t>
                              </m:r>
                            </m:sub>
                          </m:sSub>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𝑘</m:t>
                              </m:r>
                            </m:e>
                            <m:sub>
                              <m:r>
                                <a:rPr lang="en-US" sz="1800" b="0" i="1" smtClean="0">
                                  <a:latin typeface="Cambria Math" panose="02040503050406030204" pitchFamily="18" charset="0"/>
                                  <a:ea typeface="Cambria Math" panose="02040503050406030204" pitchFamily="18" charset="0"/>
                                </a:rPr>
                                <m:t>𝐵</m:t>
                              </m:r>
                            </m:sub>
                          </m:sSub>
                          <m:r>
                            <a:rPr lang="en-US" sz="1800" b="0" i="1" smtClean="0">
                              <a:latin typeface="Cambria Math" panose="02040503050406030204" pitchFamily="18" charset="0"/>
                              <a:ea typeface="Cambria Math" panose="02040503050406030204" pitchFamily="18" charset="0"/>
                            </a:rPr>
                            <m:t>𝑇</m:t>
                          </m:r>
                        </m:e>
                      </m:d>
                    </m:oMath>
                  </m:oMathPara>
                </a14:m>
                <a:endParaRPr lang="en-US" sz="1800" dirty="0" err="1"/>
              </a:p>
            </p:txBody>
          </p:sp>
        </mc:Choice>
        <mc:Fallback xmlns="">
          <p:sp>
            <p:nvSpPr>
              <p:cNvPr id="6" name="TextBox 5">
                <a:extLst>
                  <a:ext uri="{FF2B5EF4-FFF2-40B4-BE49-F238E27FC236}">
                    <a16:creationId xmlns:a16="http://schemas.microsoft.com/office/drawing/2014/main" id="{D6761095-BB98-5449-AD30-41FAAD632CF6}"/>
                  </a:ext>
                </a:extLst>
              </p:cNvPr>
              <p:cNvSpPr txBox="1">
                <a:spLocks noRot="1" noChangeAspect="1" noMove="1" noResize="1" noEditPoints="1" noAdjustHandles="1" noChangeArrowheads="1" noChangeShapeType="1" noTextEdit="1"/>
              </p:cNvSpPr>
              <p:nvPr/>
            </p:nvSpPr>
            <p:spPr>
              <a:xfrm>
                <a:off x="8472264" y="4900680"/>
                <a:ext cx="2005228" cy="276999"/>
              </a:xfrm>
              <a:prstGeom prst="rect">
                <a:avLst/>
              </a:prstGeom>
              <a:blipFill>
                <a:blip r:embed="rId5"/>
                <a:stretch>
                  <a:fillRect l="-2516" b="-34783"/>
                </a:stretch>
              </a:blipFill>
            </p:spPr>
            <p:txBody>
              <a:bodyPr/>
              <a:lstStyle/>
              <a:p>
                <a:r>
                  <a:rPr lang="en-NL">
                    <a:noFill/>
                  </a:rPr>
                  <a:t> </a:t>
                </a:r>
              </a:p>
            </p:txBody>
          </p:sp>
        </mc:Fallback>
      </mc:AlternateContent>
      <p:pic>
        <p:nvPicPr>
          <p:cNvPr id="15" name="Picture 14">
            <a:extLst>
              <a:ext uri="{FF2B5EF4-FFF2-40B4-BE49-F238E27FC236}">
                <a16:creationId xmlns:a16="http://schemas.microsoft.com/office/drawing/2014/main" id="{E3FDF40C-7BBA-185F-AF3D-333F26B69F0B}"/>
              </a:ext>
            </a:extLst>
          </p:cNvPr>
          <p:cNvPicPr>
            <a:picLocks noChangeAspect="1"/>
          </p:cNvPicPr>
          <p:nvPr/>
        </p:nvPicPr>
        <p:blipFill>
          <a:blip r:embed="rId6"/>
          <a:srcRect/>
          <a:stretch/>
        </p:blipFill>
        <p:spPr>
          <a:xfrm>
            <a:off x="163788" y="1687162"/>
            <a:ext cx="7772400" cy="4533900"/>
          </a:xfrm>
          <a:prstGeom prst="rect">
            <a:avLst/>
          </a:prstGeom>
        </p:spPr>
      </p:pic>
      <p:pic>
        <p:nvPicPr>
          <p:cNvPr id="7" name="Picture 6">
            <a:extLst>
              <a:ext uri="{FF2B5EF4-FFF2-40B4-BE49-F238E27FC236}">
                <a16:creationId xmlns:a16="http://schemas.microsoft.com/office/drawing/2014/main" id="{356F4027-DE21-70B4-6654-90702701C6DF}"/>
              </a:ext>
            </a:extLst>
          </p:cNvPr>
          <p:cNvPicPr>
            <a:picLocks noChangeAspect="1"/>
          </p:cNvPicPr>
          <p:nvPr/>
        </p:nvPicPr>
        <p:blipFill>
          <a:blip r:embed="rId7"/>
          <a:stretch>
            <a:fillRect/>
          </a:stretch>
        </p:blipFill>
        <p:spPr>
          <a:xfrm>
            <a:off x="9531796" y="953482"/>
            <a:ext cx="1917700" cy="2794000"/>
          </a:xfrm>
          <a:prstGeom prst="rect">
            <a:avLst/>
          </a:prstGeom>
        </p:spPr>
      </p:pic>
    </p:spTree>
    <p:extLst>
      <p:ext uri="{BB962C8B-B14F-4D97-AF65-F5344CB8AC3E}">
        <p14:creationId xmlns:p14="http://schemas.microsoft.com/office/powerpoint/2010/main" val="3365040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E432B6-0BED-2956-E59B-EBB26E033F6F}"/>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35</a:t>
            </a:fld>
            <a:endParaRPr lang="en-GB" noProof="1"/>
          </a:p>
        </p:txBody>
      </p:sp>
      <p:sp>
        <p:nvSpPr>
          <p:cNvPr id="5" name="Text Placeholder 4">
            <a:extLst>
              <a:ext uri="{FF2B5EF4-FFF2-40B4-BE49-F238E27FC236}">
                <a16:creationId xmlns:a16="http://schemas.microsoft.com/office/drawing/2014/main" id="{29431ACC-3C82-01A6-571D-54C7550B47FC}"/>
              </a:ext>
            </a:extLst>
          </p:cNvPr>
          <p:cNvSpPr>
            <a:spLocks noGrp="1"/>
          </p:cNvSpPr>
          <p:nvPr>
            <p:ph type="body" sz="quarter" idx="1002"/>
          </p:nvPr>
        </p:nvSpPr>
        <p:spPr/>
        <p:txBody>
          <a:bodyPr/>
          <a:lstStyle/>
          <a:p>
            <a:endParaRPr lang="en-NL"/>
          </a:p>
        </p:txBody>
      </p:sp>
      <p:sp>
        <p:nvSpPr>
          <p:cNvPr id="8" name="Rectangle 7">
            <a:extLst>
              <a:ext uri="{FF2B5EF4-FFF2-40B4-BE49-F238E27FC236}">
                <a16:creationId xmlns:a16="http://schemas.microsoft.com/office/drawing/2014/main" id="{35289C65-DB43-661A-A3DB-DEB0CEAF2E53}"/>
              </a:ext>
            </a:extLst>
          </p:cNvPr>
          <p:cNvSpPr/>
          <p:nvPr/>
        </p:nvSpPr>
        <p:spPr>
          <a:xfrm>
            <a:off x="5303912" y="1556792"/>
            <a:ext cx="2448272" cy="3600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tle 3">
            <a:extLst>
              <a:ext uri="{FF2B5EF4-FFF2-40B4-BE49-F238E27FC236}">
                <a16:creationId xmlns:a16="http://schemas.microsoft.com/office/drawing/2014/main" id="{4562923B-CD40-E81C-A928-CB0E3B4122F6}"/>
              </a:ext>
            </a:extLst>
          </p:cNvPr>
          <p:cNvSpPr>
            <a:spLocks noGrp="1"/>
          </p:cNvSpPr>
          <p:nvPr>
            <p:ph type="title"/>
          </p:nvPr>
        </p:nvSpPr>
        <p:spPr/>
        <p:txBody>
          <a:bodyPr/>
          <a:lstStyle/>
          <a:p>
            <a:r>
              <a:rPr lang="en-NL" dirty="0"/>
              <a:t>Activation energy</a:t>
            </a:r>
          </a:p>
        </p:txBody>
      </p:sp>
      <p:pic>
        <p:nvPicPr>
          <p:cNvPr id="9" name="Picture 8">
            <a:extLst>
              <a:ext uri="{FF2B5EF4-FFF2-40B4-BE49-F238E27FC236}">
                <a16:creationId xmlns:a16="http://schemas.microsoft.com/office/drawing/2014/main" id="{819A42B9-E4E1-422F-9B2C-4EA6C0389E1C}"/>
              </a:ext>
            </a:extLst>
          </p:cNvPr>
          <p:cNvPicPr>
            <a:picLocks noChangeAspect="1"/>
          </p:cNvPicPr>
          <p:nvPr/>
        </p:nvPicPr>
        <p:blipFill>
          <a:blip r:embed="rId3"/>
          <a:srcRect/>
          <a:stretch/>
        </p:blipFill>
        <p:spPr>
          <a:xfrm>
            <a:off x="4085282" y="2527774"/>
            <a:ext cx="7772400" cy="3886200"/>
          </a:xfrm>
          <a:prstGeom prst="rect">
            <a:avLst/>
          </a:prstGeom>
        </p:spPr>
      </p:pic>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8069EE2C-35E6-CC42-9059-DDE8A621E771}"/>
                  </a:ext>
                </a:extLst>
              </p:cNvPr>
              <p:cNvSpPr txBox="1">
                <a:spLocks/>
              </p:cNvSpPr>
              <p:nvPr/>
            </p:nvSpPr>
            <p:spPr>
              <a:xfrm>
                <a:off x="854075" y="1773930"/>
                <a:ext cx="3225701" cy="4212000"/>
              </a:xfrm>
              <a:prstGeom prst="rect">
                <a:avLst/>
              </a:prstGeom>
            </p:spPr>
            <p:txBody>
              <a:bodyPr/>
              <a:lst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a:lstStyle>
              <a:p>
                <a:pPr lvl="0"/>
                <a:r>
                  <a:rPr lang="en-NL" dirty="0"/>
                  <a:t>Activation gap depends on Landau level broadening and peak-to-peak distance</a:t>
                </a:r>
              </a:p>
              <a:p>
                <a:pPr lvl="0"/>
                <a:r>
                  <a:rPr lang="en-NL" dirty="0"/>
                  <a:t>Effective electron mass can be extracted from the slope of the activation gap</a:t>
                </a:r>
              </a:p>
              <a:p>
                <a:pPr lvl="0"/>
                <a:r>
                  <a:rPr lang="en-NL" dirty="0"/>
                  <a:t>25 minutes of plasma exposure, filling factor -2: </a:t>
                </a:r>
                <a14:m>
                  <m:oMath xmlns:m="http://schemas.openxmlformats.org/officeDocument/2006/math">
                    <m:sSubSup>
                      <m:sSubSupPr>
                        <m:ctrlPr>
                          <a:rPr lang="en-NL" i="1" smtClean="0">
                            <a:latin typeface="Cambria Math" panose="02040503050406030204" pitchFamily="18" charset="0"/>
                          </a:rPr>
                        </m:ctrlPr>
                      </m:sSubSupPr>
                      <m:e>
                        <m:r>
                          <a:rPr lang="nl-NL" b="0" i="1" smtClean="0">
                            <a:latin typeface="Cambria Math" panose="02040503050406030204" pitchFamily="18" charset="0"/>
                          </a:rPr>
                          <m:t>𝑚</m:t>
                        </m:r>
                      </m:e>
                      <m:sub/>
                      <m:sup>
                        <m:r>
                          <a:rPr lang="nl-NL" b="0" i="1" smtClean="0">
                            <a:latin typeface="Cambria Math" panose="02040503050406030204" pitchFamily="18" charset="0"/>
                          </a:rPr>
                          <m:t>∗</m:t>
                        </m:r>
                      </m:sup>
                    </m:sSubSup>
                    <m:r>
                      <a:rPr lang="nl-NL" b="0" i="1" smtClean="0">
                        <a:latin typeface="Cambria Math" panose="02040503050406030204" pitchFamily="18" charset="0"/>
                      </a:rPr>
                      <m:t>=0,24</m:t>
                    </m:r>
                    <m:r>
                      <a:rPr lang="nl-NL" b="0" i="1" smtClean="0">
                        <a:latin typeface="Cambria Math" panose="02040503050406030204" pitchFamily="18" charset="0"/>
                        <a:ea typeface="Cambria Math" panose="02040503050406030204" pitchFamily="18" charset="0"/>
                      </a:rPr>
                      <m:t>±0.04 </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𝑚</m:t>
                        </m:r>
                      </m:e>
                      <m:sub>
                        <m:r>
                          <a:rPr lang="nl-NL" b="0" i="1" smtClean="0">
                            <a:latin typeface="Cambria Math" panose="02040503050406030204" pitchFamily="18" charset="0"/>
                            <a:ea typeface="Cambria Math" panose="02040503050406030204" pitchFamily="18" charset="0"/>
                          </a:rPr>
                          <m:t>𝑒</m:t>
                        </m:r>
                      </m:sub>
                    </m:sSub>
                  </m:oMath>
                </a14:m>
                <a:endParaRPr lang="en-NL" dirty="0"/>
              </a:p>
              <a:p>
                <a:pPr lvl="0"/>
                <a:r>
                  <a:rPr lang="en-NL" dirty="0"/>
                  <a:t>30 minutes of plasma exposure, filling factor -2: </a:t>
                </a:r>
                <a14:m>
                  <m:oMath xmlns:m="http://schemas.openxmlformats.org/officeDocument/2006/math">
                    <m:sSubSup>
                      <m:sSubSupPr>
                        <m:ctrlPr>
                          <a:rPr lang="en-NL" i="1" smtClean="0">
                            <a:latin typeface="Cambria Math" panose="02040503050406030204" pitchFamily="18" charset="0"/>
                          </a:rPr>
                        </m:ctrlPr>
                      </m:sSubSupPr>
                      <m:e>
                        <m:r>
                          <a:rPr lang="nl-NL" b="0" i="1" smtClean="0">
                            <a:latin typeface="Cambria Math" panose="02040503050406030204" pitchFamily="18" charset="0"/>
                          </a:rPr>
                          <m:t>𝑚</m:t>
                        </m:r>
                      </m:e>
                      <m:sub/>
                      <m:sup>
                        <m:r>
                          <a:rPr lang="nl-NL" b="0" i="1" smtClean="0">
                            <a:latin typeface="Cambria Math" panose="02040503050406030204" pitchFamily="18" charset="0"/>
                          </a:rPr>
                          <m:t>∗</m:t>
                        </m:r>
                      </m:sup>
                    </m:sSubSup>
                    <m:r>
                      <a:rPr lang="nl-NL" b="0" i="1" smtClean="0">
                        <a:latin typeface="Cambria Math" panose="02040503050406030204" pitchFamily="18" charset="0"/>
                      </a:rPr>
                      <m:t>=0,4</m:t>
                    </m:r>
                    <m:r>
                      <a:rPr lang="nl-NL" b="0" i="1" smtClean="0">
                        <a:latin typeface="Cambria Math" panose="02040503050406030204" pitchFamily="18" charset="0"/>
                        <a:ea typeface="Cambria Math" panose="02040503050406030204" pitchFamily="18" charset="0"/>
                      </a:rPr>
                      <m:t>±0.1 </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𝑚</m:t>
                        </m:r>
                      </m:e>
                      <m:sub>
                        <m:r>
                          <a:rPr lang="nl-NL" b="0" i="1" smtClean="0">
                            <a:latin typeface="Cambria Math" panose="02040503050406030204" pitchFamily="18" charset="0"/>
                            <a:ea typeface="Cambria Math" panose="02040503050406030204" pitchFamily="18" charset="0"/>
                          </a:rPr>
                          <m:t>𝑒</m:t>
                        </m:r>
                      </m:sub>
                    </m:sSub>
                  </m:oMath>
                </a14:m>
                <a:endParaRPr lang="en-NL" dirty="0"/>
              </a:p>
              <a:p>
                <a:pPr lvl="0"/>
                <a:r>
                  <a:rPr lang="en-NL" dirty="0"/>
                  <a:t>For pristine graphene, Δ∝</a:t>
                </a:r>
                <a14:m>
                  <m:oMath xmlns:m="http://schemas.openxmlformats.org/officeDocument/2006/math">
                    <m:rad>
                      <m:radPr>
                        <m:degHide m:val="on"/>
                        <m:ctrlPr>
                          <a:rPr lang="en-NL" i="1" smtClean="0">
                            <a:latin typeface="Cambria Math" panose="02040503050406030204" pitchFamily="18" charset="0"/>
                          </a:rPr>
                        </m:ctrlPr>
                      </m:radPr>
                      <m:deg/>
                      <m:e>
                        <m:r>
                          <a:rPr lang="nl-NL" b="0" i="1" smtClean="0">
                            <a:latin typeface="Cambria Math" panose="02040503050406030204" pitchFamily="18" charset="0"/>
                          </a:rPr>
                          <m:t>𝐵</m:t>
                        </m:r>
                      </m:e>
                    </m:rad>
                  </m:oMath>
                </a14:m>
                <a:endParaRPr lang="en-NL" dirty="0"/>
              </a:p>
              <a:p>
                <a:endParaRPr lang="en-NL" dirty="0"/>
              </a:p>
            </p:txBody>
          </p:sp>
        </mc:Choice>
        <mc:Fallback xmlns="">
          <p:sp>
            <p:nvSpPr>
              <p:cNvPr id="6" name="Content Placeholder 3">
                <a:extLst>
                  <a:ext uri="{FF2B5EF4-FFF2-40B4-BE49-F238E27FC236}">
                    <a16:creationId xmlns:a16="http://schemas.microsoft.com/office/drawing/2014/main" id="{8069EE2C-35E6-CC42-9059-DDE8A621E771}"/>
                  </a:ext>
                </a:extLst>
              </p:cNvPr>
              <p:cNvSpPr txBox="1">
                <a:spLocks noRot="1" noChangeAspect="1" noMove="1" noResize="1" noEditPoints="1" noAdjustHandles="1" noChangeArrowheads="1" noChangeShapeType="1" noTextEdit="1"/>
              </p:cNvSpPr>
              <p:nvPr/>
            </p:nvSpPr>
            <p:spPr>
              <a:xfrm>
                <a:off x="854075" y="1773930"/>
                <a:ext cx="3225701" cy="4212000"/>
              </a:xfrm>
              <a:prstGeom prst="rect">
                <a:avLst/>
              </a:prstGeom>
              <a:blipFill>
                <a:blip r:embed="rId5"/>
                <a:stretch>
                  <a:fillRect l="-784" t="-3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21D93FF-C119-A6F4-18B8-C1F5CE96F9B0}"/>
                  </a:ext>
                </a:extLst>
              </p:cNvPr>
              <p:cNvSpPr txBox="1"/>
              <p:nvPr/>
            </p:nvSpPr>
            <p:spPr>
              <a:xfrm>
                <a:off x="5015882" y="4077072"/>
                <a:ext cx="3096344" cy="5259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smtClean="0">
                          <a:latin typeface="Cambria Math" panose="02040503050406030204" pitchFamily="18" charset="0"/>
                          <a:ea typeface="Cambria Math" panose="02040503050406030204" pitchFamily="18" charset="0"/>
                        </a:rPr>
                        <m:t>Δ</m:t>
                      </m:r>
                      <m:r>
                        <a:rPr lang="nl-NL" sz="1800" b="0" i="1" smtClean="0">
                          <a:latin typeface="Cambria Math" panose="02040503050406030204" pitchFamily="18" charset="0"/>
                          <a:ea typeface="Cambria Math" panose="02040503050406030204" pitchFamily="18" charset="0"/>
                        </a:rPr>
                        <m:t>=</m:t>
                      </m:r>
                      <m:f>
                        <m:fPr>
                          <m:ctrlPr>
                            <a:rPr lang="nl-NL" sz="1800" b="0" i="1" smtClean="0">
                              <a:latin typeface="Cambria Math" panose="02040503050406030204" pitchFamily="18" charset="0"/>
                              <a:ea typeface="Cambria Math" panose="02040503050406030204" pitchFamily="18" charset="0"/>
                            </a:rPr>
                          </m:ctrlPr>
                        </m:fPr>
                        <m:num>
                          <m:r>
                            <a:rPr lang="nl-NL" sz="1800" i="1">
                              <a:latin typeface="Cambria Math" panose="02040503050406030204" pitchFamily="18" charset="0"/>
                              <a:ea typeface="Cambria Math" panose="02040503050406030204" pitchFamily="18" charset="0"/>
                            </a:rPr>
                            <m:t>ℏ</m:t>
                          </m:r>
                          <m:r>
                            <a:rPr lang="nl-NL" sz="1800" i="1">
                              <a:latin typeface="Cambria Math" panose="02040503050406030204" pitchFamily="18" charset="0"/>
                              <a:ea typeface="Cambria Math" panose="02040503050406030204" pitchFamily="18" charset="0"/>
                            </a:rPr>
                            <m:t>𝑒𝐵</m:t>
                          </m:r>
                        </m:num>
                        <m:den>
                          <m:sSup>
                            <m:sSupPr>
                              <m:ctrlPr>
                                <a:rPr lang="nl-NL" sz="1800" b="0" i="1" smtClean="0">
                                  <a:latin typeface="Cambria Math" panose="02040503050406030204" pitchFamily="18" charset="0"/>
                                  <a:ea typeface="Cambria Math" panose="02040503050406030204" pitchFamily="18" charset="0"/>
                                </a:rPr>
                              </m:ctrlPr>
                            </m:sSupPr>
                            <m:e>
                              <m:r>
                                <a:rPr lang="nl-NL" sz="1800" b="0" i="1" smtClean="0">
                                  <a:latin typeface="Cambria Math" panose="02040503050406030204" pitchFamily="18" charset="0"/>
                                  <a:ea typeface="Cambria Math" panose="02040503050406030204" pitchFamily="18" charset="0"/>
                                </a:rPr>
                                <m:t>𝑚</m:t>
                              </m:r>
                            </m:e>
                            <m:sup>
                              <m:r>
                                <a:rPr lang="nl-NL" sz="1800" b="0" i="1" smtClean="0">
                                  <a:latin typeface="Cambria Math" panose="02040503050406030204" pitchFamily="18" charset="0"/>
                                  <a:ea typeface="Cambria Math" panose="02040503050406030204" pitchFamily="18" charset="0"/>
                                </a:rPr>
                                <m:t>∗</m:t>
                              </m:r>
                            </m:sup>
                          </m:sSup>
                        </m:den>
                      </m:f>
                      <m:r>
                        <a:rPr lang="nl-NL" sz="1800" b="0" i="1" smtClean="0">
                          <a:latin typeface="Cambria Math" panose="02040503050406030204" pitchFamily="18" charset="0"/>
                          <a:ea typeface="Cambria Math" panose="02040503050406030204" pitchFamily="18" charset="0"/>
                        </a:rPr>
                        <m:t>−</m:t>
                      </m:r>
                      <m:r>
                        <m:rPr>
                          <m:sty m:val="p"/>
                        </m:rPr>
                        <a:rPr lang="el-GR" sz="1800" b="0" i="1" smtClean="0">
                          <a:latin typeface="Cambria Math" panose="02040503050406030204" pitchFamily="18" charset="0"/>
                          <a:ea typeface="Cambria Math" panose="02040503050406030204" pitchFamily="18" charset="0"/>
                        </a:rPr>
                        <m:t>Γ</m:t>
                      </m:r>
                    </m:oMath>
                  </m:oMathPara>
                </a14:m>
                <a:endParaRPr lang="en-NL" sz="1800" dirty="0" err="1"/>
              </a:p>
            </p:txBody>
          </p:sp>
        </mc:Choice>
        <mc:Fallback xmlns="">
          <p:sp>
            <p:nvSpPr>
              <p:cNvPr id="3" name="TextBox 2">
                <a:extLst>
                  <a:ext uri="{FF2B5EF4-FFF2-40B4-BE49-F238E27FC236}">
                    <a16:creationId xmlns:a16="http://schemas.microsoft.com/office/drawing/2014/main" id="{321D93FF-C119-A6F4-18B8-C1F5CE96F9B0}"/>
                  </a:ext>
                </a:extLst>
              </p:cNvPr>
              <p:cNvSpPr txBox="1">
                <a:spLocks noRot="1" noChangeAspect="1" noMove="1" noResize="1" noEditPoints="1" noAdjustHandles="1" noChangeArrowheads="1" noChangeShapeType="1" noTextEdit="1"/>
              </p:cNvSpPr>
              <p:nvPr/>
            </p:nvSpPr>
            <p:spPr>
              <a:xfrm>
                <a:off x="5015882" y="4077072"/>
                <a:ext cx="3096344" cy="525913"/>
              </a:xfrm>
              <a:prstGeom prst="rect">
                <a:avLst/>
              </a:prstGeom>
              <a:blipFill>
                <a:blip r:embed="rId6"/>
                <a:stretch>
                  <a:fillRect t="-4762" b="-9524"/>
                </a:stretch>
              </a:blipFill>
            </p:spPr>
            <p:txBody>
              <a:bodyPr/>
              <a:lstStyle/>
              <a:p>
                <a:r>
                  <a:rPr lang="en-NL">
                    <a:noFill/>
                  </a:rPr>
                  <a:t> </a:t>
                </a:r>
              </a:p>
            </p:txBody>
          </p:sp>
        </mc:Fallback>
      </mc:AlternateContent>
      <p:pic>
        <p:nvPicPr>
          <p:cNvPr id="10" name="Picture 9">
            <a:extLst>
              <a:ext uri="{FF2B5EF4-FFF2-40B4-BE49-F238E27FC236}">
                <a16:creationId xmlns:a16="http://schemas.microsoft.com/office/drawing/2014/main" id="{1DF885EB-BA10-2636-5082-E684F8CC791E}"/>
              </a:ext>
            </a:extLst>
          </p:cNvPr>
          <p:cNvPicPr>
            <a:picLocks noChangeAspect="1"/>
          </p:cNvPicPr>
          <p:nvPr/>
        </p:nvPicPr>
        <p:blipFill>
          <a:blip r:embed="rId7"/>
          <a:stretch>
            <a:fillRect/>
          </a:stretch>
        </p:blipFill>
        <p:spPr>
          <a:xfrm>
            <a:off x="9051073" y="159792"/>
            <a:ext cx="1917700" cy="2794000"/>
          </a:xfrm>
          <a:prstGeom prst="rect">
            <a:avLst/>
          </a:prstGeom>
        </p:spPr>
      </p:pic>
    </p:spTree>
    <p:extLst>
      <p:ext uri="{BB962C8B-B14F-4D97-AF65-F5344CB8AC3E}">
        <p14:creationId xmlns:p14="http://schemas.microsoft.com/office/powerpoint/2010/main" val="2874989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30082-F9AD-6E25-573B-4C315F4DE6D3}"/>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36</a:t>
            </a:fld>
            <a:endParaRPr lang="en-GB" noProof="1"/>
          </a:p>
        </p:txBody>
      </p:sp>
      <p:sp>
        <p:nvSpPr>
          <p:cNvPr id="4" name="Title 3">
            <a:extLst>
              <a:ext uri="{FF2B5EF4-FFF2-40B4-BE49-F238E27FC236}">
                <a16:creationId xmlns:a16="http://schemas.microsoft.com/office/drawing/2014/main" id="{606E01A8-BB47-EA68-C7A0-702759ECFDDD}"/>
              </a:ext>
            </a:extLst>
          </p:cNvPr>
          <p:cNvSpPr>
            <a:spLocks noGrp="1"/>
          </p:cNvSpPr>
          <p:nvPr>
            <p:ph type="title"/>
          </p:nvPr>
        </p:nvSpPr>
        <p:spPr>
          <a:xfrm>
            <a:off x="876692" y="908720"/>
            <a:ext cx="10440000" cy="720000"/>
          </a:xfrm>
        </p:spPr>
        <p:txBody>
          <a:bodyPr/>
          <a:lstStyle/>
          <a:p>
            <a:r>
              <a:rPr lang="en-NL" dirty="0"/>
              <a:t>Simulations</a:t>
            </a:r>
          </a:p>
        </p:txBody>
      </p:sp>
      <p:sp>
        <p:nvSpPr>
          <p:cNvPr id="5" name="Text Placeholder 4">
            <a:extLst>
              <a:ext uri="{FF2B5EF4-FFF2-40B4-BE49-F238E27FC236}">
                <a16:creationId xmlns:a16="http://schemas.microsoft.com/office/drawing/2014/main" id="{45355B28-9D4F-DEE7-428A-DCC4BF2536DE}"/>
              </a:ext>
            </a:extLst>
          </p:cNvPr>
          <p:cNvSpPr>
            <a:spLocks noGrp="1"/>
          </p:cNvSpPr>
          <p:nvPr>
            <p:ph type="body" sz="quarter" idx="1002"/>
          </p:nvPr>
        </p:nvSpPr>
        <p:spPr/>
        <p:txBody>
          <a:bodyPr/>
          <a:lstStyle/>
          <a:p>
            <a:endParaRPr lang="en-NL"/>
          </a:p>
        </p:txBody>
      </p:sp>
      <p:pic>
        <p:nvPicPr>
          <p:cNvPr id="10" name="Picture 9">
            <a:extLst>
              <a:ext uri="{FF2B5EF4-FFF2-40B4-BE49-F238E27FC236}">
                <a16:creationId xmlns:a16="http://schemas.microsoft.com/office/drawing/2014/main" id="{EF73C68B-3F68-6E6A-E2B3-3331446CA27A}"/>
              </a:ext>
            </a:extLst>
          </p:cNvPr>
          <p:cNvPicPr>
            <a:picLocks noChangeAspect="1"/>
          </p:cNvPicPr>
          <p:nvPr/>
        </p:nvPicPr>
        <p:blipFill>
          <a:blip r:embed="rId2"/>
          <a:stretch>
            <a:fillRect/>
          </a:stretch>
        </p:blipFill>
        <p:spPr>
          <a:xfrm>
            <a:off x="854075" y="1866931"/>
            <a:ext cx="5842000" cy="4381500"/>
          </a:xfrm>
          <a:prstGeom prst="rect">
            <a:avLst/>
          </a:prstGeom>
        </p:spPr>
      </p:pic>
      <p:pic>
        <p:nvPicPr>
          <p:cNvPr id="12" name="Picture 11">
            <a:extLst>
              <a:ext uri="{FF2B5EF4-FFF2-40B4-BE49-F238E27FC236}">
                <a16:creationId xmlns:a16="http://schemas.microsoft.com/office/drawing/2014/main" id="{710D691F-423F-8D15-4810-DCF69AE1EE7A}"/>
              </a:ext>
            </a:extLst>
          </p:cNvPr>
          <p:cNvPicPr>
            <a:picLocks noChangeAspect="1"/>
          </p:cNvPicPr>
          <p:nvPr/>
        </p:nvPicPr>
        <p:blipFill>
          <a:blip r:embed="rId3"/>
          <a:srcRect/>
          <a:stretch/>
        </p:blipFill>
        <p:spPr>
          <a:xfrm>
            <a:off x="5786969" y="1855812"/>
            <a:ext cx="5842000" cy="4381500"/>
          </a:xfrm>
          <a:prstGeom prst="rect">
            <a:avLst/>
          </a:prstGeom>
        </p:spPr>
      </p:pic>
      <p:cxnSp>
        <p:nvCxnSpPr>
          <p:cNvPr id="14" name="Straight Connector 13">
            <a:extLst>
              <a:ext uri="{FF2B5EF4-FFF2-40B4-BE49-F238E27FC236}">
                <a16:creationId xmlns:a16="http://schemas.microsoft.com/office/drawing/2014/main" id="{D905F51D-1014-FE7C-A6D5-A486881ABF39}"/>
              </a:ext>
            </a:extLst>
          </p:cNvPr>
          <p:cNvCxnSpPr>
            <a:cxnSpLocks/>
          </p:cNvCxnSpPr>
          <p:nvPr/>
        </p:nvCxnSpPr>
        <p:spPr>
          <a:xfrm flipV="1">
            <a:off x="3071664" y="3212976"/>
            <a:ext cx="1800200" cy="158417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7880CCE-B22B-A972-48B4-E7788AA1F5A5}"/>
              </a:ext>
            </a:extLst>
          </p:cNvPr>
          <p:cNvCxnSpPr>
            <a:cxnSpLocks/>
          </p:cNvCxnSpPr>
          <p:nvPr/>
        </p:nvCxnSpPr>
        <p:spPr>
          <a:xfrm>
            <a:off x="3359696" y="3429000"/>
            <a:ext cx="1296144" cy="1368152"/>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Freeform 30">
            <a:extLst>
              <a:ext uri="{FF2B5EF4-FFF2-40B4-BE49-F238E27FC236}">
                <a16:creationId xmlns:a16="http://schemas.microsoft.com/office/drawing/2014/main" id="{3EAB84EF-D84B-66A1-D96C-69AFA20B5EEF}"/>
              </a:ext>
            </a:extLst>
          </p:cNvPr>
          <p:cNvSpPr/>
          <p:nvPr/>
        </p:nvSpPr>
        <p:spPr>
          <a:xfrm>
            <a:off x="8307659" y="4192761"/>
            <a:ext cx="1148575" cy="847590"/>
          </a:xfrm>
          <a:custGeom>
            <a:avLst/>
            <a:gdLst>
              <a:gd name="connsiteX0" fmla="*/ 1148575 w 1148575"/>
              <a:gd name="connsiteY0" fmla="*/ 847590 h 847590"/>
              <a:gd name="connsiteX1" fmla="*/ 925551 w 1148575"/>
              <a:gd name="connsiteY1" fmla="*/ 245424 h 847590"/>
              <a:gd name="connsiteX2" fmla="*/ 579863 w 1148575"/>
              <a:gd name="connsiteY2" fmla="*/ 98 h 847590"/>
              <a:gd name="connsiteX3" fmla="*/ 223024 w 1148575"/>
              <a:gd name="connsiteY3" fmla="*/ 223122 h 847590"/>
              <a:gd name="connsiteX4" fmla="*/ 0 w 1148575"/>
              <a:gd name="connsiteY4" fmla="*/ 747229 h 84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575" h="847590">
                <a:moveTo>
                  <a:pt x="1148575" y="847590"/>
                </a:moveTo>
                <a:cubicBezTo>
                  <a:pt x="1084455" y="617131"/>
                  <a:pt x="1020336" y="386673"/>
                  <a:pt x="925551" y="245424"/>
                </a:cubicBezTo>
                <a:cubicBezTo>
                  <a:pt x="830766" y="104175"/>
                  <a:pt x="696951" y="3815"/>
                  <a:pt x="579863" y="98"/>
                </a:cubicBezTo>
                <a:cubicBezTo>
                  <a:pt x="462775" y="-3619"/>
                  <a:pt x="319668" y="98600"/>
                  <a:pt x="223024" y="223122"/>
                </a:cubicBezTo>
                <a:cubicBezTo>
                  <a:pt x="126380" y="347644"/>
                  <a:pt x="63190" y="547436"/>
                  <a:pt x="0" y="747229"/>
                </a:cubicBez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2" name="Freeform 31">
            <a:extLst>
              <a:ext uri="{FF2B5EF4-FFF2-40B4-BE49-F238E27FC236}">
                <a16:creationId xmlns:a16="http://schemas.microsoft.com/office/drawing/2014/main" id="{92E80E90-DA52-B768-5B22-C12E7D4C9D08}"/>
              </a:ext>
            </a:extLst>
          </p:cNvPr>
          <p:cNvSpPr/>
          <p:nvPr/>
        </p:nvSpPr>
        <p:spPr>
          <a:xfrm rot="10800000">
            <a:off x="8289096" y="3182271"/>
            <a:ext cx="1148575" cy="847590"/>
          </a:xfrm>
          <a:custGeom>
            <a:avLst/>
            <a:gdLst>
              <a:gd name="connsiteX0" fmla="*/ 1148575 w 1148575"/>
              <a:gd name="connsiteY0" fmla="*/ 847590 h 847590"/>
              <a:gd name="connsiteX1" fmla="*/ 925551 w 1148575"/>
              <a:gd name="connsiteY1" fmla="*/ 245424 h 847590"/>
              <a:gd name="connsiteX2" fmla="*/ 579863 w 1148575"/>
              <a:gd name="connsiteY2" fmla="*/ 98 h 847590"/>
              <a:gd name="connsiteX3" fmla="*/ 223024 w 1148575"/>
              <a:gd name="connsiteY3" fmla="*/ 223122 h 847590"/>
              <a:gd name="connsiteX4" fmla="*/ 0 w 1148575"/>
              <a:gd name="connsiteY4" fmla="*/ 747229 h 84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575" h="847590">
                <a:moveTo>
                  <a:pt x="1148575" y="847590"/>
                </a:moveTo>
                <a:cubicBezTo>
                  <a:pt x="1084455" y="617131"/>
                  <a:pt x="1020336" y="386673"/>
                  <a:pt x="925551" y="245424"/>
                </a:cubicBezTo>
                <a:cubicBezTo>
                  <a:pt x="830766" y="104175"/>
                  <a:pt x="696951" y="3815"/>
                  <a:pt x="579863" y="98"/>
                </a:cubicBezTo>
                <a:cubicBezTo>
                  <a:pt x="462775" y="-3619"/>
                  <a:pt x="319668" y="98600"/>
                  <a:pt x="223024" y="223122"/>
                </a:cubicBezTo>
                <a:cubicBezTo>
                  <a:pt x="126380" y="347644"/>
                  <a:pt x="63190" y="547436"/>
                  <a:pt x="0" y="747229"/>
                </a:cubicBez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Rectangle 32">
            <a:extLst>
              <a:ext uri="{FF2B5EF4-FFF2-40B4-BE49-F238E27FC236}">
                <a16:creationId xmlns:a16="http://schemas.microsoft.com/office/drawing/2014/main" id="{A2BC5BFA-C3A4-F122-75BE-6B59A5EE24A9}"/>
              </a:ext>
            </a:extLst>
          </p:cNvPr>
          <p:cNvSpPr/>
          <p:nvPr/>
        </p:nvSpPr>
        <p:spPr>
          <a:xfrm>
            <a:off x="1775520" y="1651413"/>
            <a:ext cx="3744416" cy="4094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tx1"/>
                </a:solidFill>
              </a:rPr>
              <a:t>Pristine graphene</a:t>
            </a:r>
          </a:p>
        </p:txBody>
      </p:sp>
      <p:sp>
        <p:nvSpPr>
          <p:cNvPr id="34" name="Rectangle 33">
            <a:extLst>
              <a:ext uri="{FF2B5EF4-FFF2-40B4-BE49-F238E27FC236}">
                <a16:creationId xmlns:a16="http://schemas.microsoft.com/office/drawing/2014/main" id="{590414C1-A7F3-0297-4194-E84733B03393}"/>
              </a:ext>
            </a:extLst>
          </p:cNvPr>
          <p:cNvSpPr/>
          <p:nvPr/>
        </p:nvSpPr>
        <p:spPr>
          <a:xfrm>
            <a:off x="6696075" y="1651413"/>
            <a:ext cx="3744416" cy="4094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tx1"/>
                </a:solidFill>
              </a:rPr>
              <a:t>12.5% H coverage</a:t>
            </a:r>
          </a:p>
        </p:txBody>
      </p:sp>
    </p:spTree>
    <p:extLst>
      <p:ext uri="{BB962C8B-B14F-4D97-AF65-F5344CB8AC3E}">
        <p14:creationId xmlns:p14="http://schemas.microsoft.com/office/powerpoint/2010/main" val="3627355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542FB-D2BD-1321-98F7-1A436EF9408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F77C02-1E60-E0A7-AFE0-E1F4404A2B24}"/>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37</a:t>
            </a:fld>
            <a:endParaRPr lang="en-GB" noProof="1"/>
          </a:p>
        </p:txBody>
      </p:sp>
      <p:sp>
        <p:nvSpPr>
          <p:cNvPr id="4" name="Title 3">
            <a:extLst>
              <a:ext uri="{FF2B5EF4-FFF2-40B4-BE49-F238E27FC236}">
                <a16:creationId xmlns:a16="http://schemas.microsoft.com/office/drawing/2014/main" id="{9A86FD37-8D1F-1194-E6E9-6AD709594312}"/>
              </a:ext>
            </a:extLst>
          </p:cNvPr>
          <p:cNvSpPr>
            <a:spLocks noGrp="1"/>
          </p:cNvSpPr>
          <p:nvPr>
            <p:ph type="title"/>
          </p:nvPr>
        </p:nvSpPr>
        <p:spPr>
          <a:xfrm>
            <a:off x="876692" y="908720"/>
            <a:ext cx="10440000" cy="720000"/>
          </a:xfrm>
        </p:spPr>
        <p:txBody>
          <a:bodyPr/>
          <a:lstStyle/>
          <a:p>
            <a:r>
              <a:rPr lang="en-NL" dirty="0"/>
              <a:t>Simulations</a:t>
            </a:r>
          </a:p>
        </p:txBody>
      </p:sp>
      <p:sp>
        <p:nvSpPr>
          <p:cNvPr id="5" name="Text Placeholder 4">
            <a:extLst>
              <a:ext uri="{FF2B5EF4-FFF2-40B4-BE49-F238E27FC236}">
                <a16:creationId xmlns:a16="http://schemas.microsoft.com/office/drawing/2014/main" id="{6239DDB7-B1E8-A739-0422-99B1EFF7F15E}"/>
              </a:ext>
            </a:extLst>
          </p:cNvPr>
          <p:cNvSpPr>
            <a:spLocks noGrp="1"/>
          </p:cNvSpPr>
          <p:nvPr>
            <p:ph type="body" sz="quarter" idx="1002"/>
          </p:nvPr>
        </p:nvSpPr>
        <p:spPr/>
        <p:txBody>
          <a:bodyPr/>
          <a:lstStyle/>
          <a:p>
            <a:endParaRPr lang="en-NL" dirty="0"/>
          </a:p>
        </p:txBody>
      </p:sp>
      <p:pic>
        <p:nvPicPr>
          <p:cNvPr id="10" name="Picture 9">
            <a:extLst>
              <a:ext uri="{FF2B5EF4-FFF2-40B4-BE49-F238E27FC236}">
                <a16:creationId xmlns:a16="http://schemas.microsoft.com/office/drawing/2014/main" id="{19297E5B-6AE8-39D8-17A0-22AE40C6E051}"/>
              </a:ext>
            </a:extLst>
          </p:cNvPr>
          <p:cNvPicPr>
            <a:picLocks noChangeAspect="1"/>
          </p:cNvPicPr>
          <p:nvPr/>
        </p:nvPicPr>
        <p:blipFill>
          <a:blip r:embed="rId2"/>
          <a:stretch>
            <a:fillRect/>
          </a:stretch>
        </p:blipFill>
        <p:spPr>
          <a:xfrm>
            <a:off x="854075" y="1866931"/>
            <a:ext cx="5842000" cy="4381500"/>
          </a:xfrm>
          <a:prstGeom prst="rect">
            <a:avLst/>
          </a:prstGeom>
        </p:spPr>
      </p:pic>
      <p:pic>
        <p:nvPicPr>
          <p:cNvPr id="12" name="Picture 11">
            <a:extLst>
              <a:ext uri="{FF2B5EF4-FFF2-40B4-BE49-F238E27FC236}">
                <a16:creationId xmlns:a16="http://schemas.microsoft.com/office/drawing/2014/main" id="{0B3B4D7E-DF93-6224-9196-DD1996CECF68}"/>
              </a:ext>
            </a:extLst>
          </p:cNvPr>
          <p:cNvPicPr>
            <a:picLocks noChangeAspect="1"/>
          </p:cNvPicPr>
          <p:nvPr/>
        </p:nvPicPr>
        <p:blipFill>
          <a:blip r:embed="rId3"/>
          <a:srcRect/>
          <a:stretch/>
        </p:blipFill>
        <p:spPr>
          <a:xfrm>
            <a:off x="5786969" y="1855812"/>
            <a:ext cx="5842000" cy="4381500"/>
          </a:xfrm>
          <a:prstGeom prst="rect">
            <a:avLst/>
          </a:prstGeom>
        </p:spPr>
      </p:pic>
      <p:cxnSp>
        <p:nvCxnSpPr>
          <p:cNvPr id="14" name="Straight Connector 13">
            <a:extLst>
              <a:ext uri="{FF2B5EF4-FFF2-40B4-BE49-F238E27FC236}">
                <a16:creationId xmlns:a16="http://schemas.microsoft.com/office/drawing/2014/main" id="{6E4731AE-C7F4-AD79-E313-B06E1585CDA9}"/>
              </a:ext>
            </a:extLst>
          </p:cNvPr>
          <p:cNvCxnSpPr>
            <a:cxnSpLocks/>
          </p:cNvCxnSpPr>
          <p:nvPr/>
        </p:nvCxnSpPr>
        <p:spPr>
          <a:xfrm flipV="1">
            <a:off x="3071664" y="3212976"/>
            <a:ext cx="1800200" cy="158417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FAD1394-A898-7F93-ED0F-D71E4D8EC973}"/>
              </a:ext>
            </a:extLst>
          </p:cNvPr>
          <p:cNvCxnSpPr>
            <a:cxnSpLocks/>
          </p:cNvCxnSpPr>
          <p:nvPr/>
        </p:nvCxnSpPr>
        <p:spPr>
          <a:xfrm>
            <a:off x="3359696" y="3429000"/>
            <a:ext cx="1296144" cy="1368152"/>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687F133-A4ED-D6CE-D2F7-5CCD0FC56FD8}"/>
              </a:ext>
            </a:extLst>
          </p:cNvPr>
          <p:cNvSpPr/>
          <p:nvPr/>
        </p:nvSpPr>
        <p:spPr>
          <a:xfrm>
            <a:off x="1775520" y="1651413"/>
            <a:ext cx="3744416" cy="4094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tx1"/>
                </a:solidFill>
              </a:rPr>
              <a:t>Pristine graphene</a:t>
            </a:r>
          </a:p>
        </p:txBody>
      </p:sp>
      <p:sp>
        <p:nvSpPr>
          <p:cNvPr id="34" name="Rectangle 33">
            <a:extLst>
              <a:ext uri="{FF2B5EF4-FFF2-40B4-BE49-F238E27FC236}">
                <a16:creationId xmlns:a16="http://schemas.microsoft.com/office/drawing/2014/main" id="{38AB403C-289E-6C5D-439C-DA8380F18180}"/>
              </a:ext>
            </a:extLst>
          </p:cNvPr>
          <p:cNvSpPr/>
          <p:nvPr/>
        </p:nvSpPr>
        <p:spPr>
          <a:xfrm>
            <a:off x="6696075" y="1651413"/>
            <a:ext cx="3744416" cy="4094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tx1"/>
                </a:solidFill>
              </a:rPr>
              <a:t>25% H coverage</a:t>
            </a:r>
          </a:p>
        </p:txBody>
      </p:sp>
    </p:spTree>
    <p:extLst>
      <p:ext uri="{BB962C8B-B14F-4D97-AF65-F5344CB8AC3E}">
        <p14:creationId xmlns:p14="http://schemas.microsoft.com/office/powerpoint/2010/main" val="3158182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DCF519-C8BB-FEA1-F39D-1189AB321F68}"/>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4</a:t>
            </a:fld>
            <a:endParaRPr lang="en-GB" noProof="1"/>
          </a:p>
        </p:txBody>
      </p:sp>
      <p:sp>
        <p:nvSpPr>
          <p:cNvPr id="3" name="Title 2">
            <a:extLst>
              <a:ext uri="{FF2B5EF4-FFF2-40B4-BE49-F238E27FC236}">
                <a16:creationId xmlns:a16="http://schemas.microsoft.com/office/drawing/2014/main" id="{165368B0-B0ED-2CCF-4EA0-A111DDFD6FB4}"/>
              </a:ext>
            </a:extLst>
          </p:cNvPr>
          <p:cNvSpPr>
            <a:spLocks noGrp="1"/>
          </p:cNvSpPr>
          <p:nvPr>
            <p:ph type="title"/>
          </p:nvPr>
        </p:nvSpPr>
        <p:spPr/>
        <p:txBody>
          <a:bodyPr/>
          <a:lstStyle/>
          <a:p>
            <a:r>
              <a:rPr lang="en-NL" dirty="0"/>
              <a:t>Hydrogen plasma exposure</a:t>
            </a:r>
          </a:p>
        </p:txBody>
      </p:sp>
      <p:sp>
        <p:nvSpPr>
          <p:cNvPr id="4" name="Text Placeholder 3">
            <a:extLst>
              <a:ext uri="{FF2B5EF4-FFF2-40B4-BE49-F238E27FC236}">
                <a16:creationId xmlns:a16="http://schemas.microsoft.com/office/drawing/2014/main" id="{201DC043-A953-82C9-771F-6E2A3C0FCA28}"/>
              </a:ext>
            </a:extLst>
          </p:cNvPr>
          <p:cNvSpPr>
            <a:spLocks noGrp="1"/>
          </p:cNvSpPr>
          <p:nvPr>
            <p:ph type="body" sz="quarter" idx="1002"/>
          </p:nvPr>
        </p:nvSpPr>
        <p:spPr/>
        <p:txBody>
          <a:bodyPr/>
          <a:lstStyle/>
          <a:p>
            <a:endParaRPr lang="en-NL" dirty="0"/>
          </a:p>
        </p:txBody>
      </p:sp>
      <p:pic>
        <p:nvPicPr>
          <p:cNvPr id="10" name="Content Placeholder 9">
            <a:extLst>
              <a:ext uri="{FF2B5EF4-FFF2-40B4-BE49-F238E27FC236}">
                <a16:creationId xmlns:a16="http://schemas.microsoft.com/office/drawing/2014/main" id="{2624BA19-F030-8850-F8BB-383C7F586B10}"/>
              </a:ext>
            </a:extLst>
          </p:cNvPr>
          <p:cNvPicPr>
            <a:picLocks noGrp="1" noChangeAspect="1"/>
          </p:cNvPicPr>
          <p:nvPr>
            <p:ph idx="1"/>
          </p:nvPr>
        </p:nvPicPr>
        <p:blipFill>
          <a:blip r:embed="rId2"/>
          <a:srcRect r="12676"/>
          <a:stretch/>
        </p:blipFill>
        <p:spPr>
          <a:xfrm rot="5400000">
            <a:off x="2767386" y="2017218"/>
            <a:ext cx="5208314" cy="4473249"/>
          </a:xfrm>
        </p:spPr>
      </p:pic>
      <p:sp>
        <p:nvSpPr>
          <p:cNvPr id="6" name="Content Placeholder 1">
            <a:extLst>
              <a:ext uri="{FF2B5EF4-FFF2-40B4-BE49-F238E27FC236}">
                <a16:creationId xmlns:a16="http://schemas.microsoft.com/office/drawing/2014/main" id="{6F411B3C-71BA-5CB6-BCB9-9E51678300FB}"/>
              </a:ext>
            </a:extLst>
          </p:cNvPr>
          <p:cNvSpPr txBox="1">
            <a:spLocks/>
          </p:cNvSpPr>
          <p:nvPr/>
        </p:nvSpPr>
        <p:spPr bwMode="gray">
          <a:xfrm>
            <a:off x="1066027" y="1773930"/>
            <a:ext cx="10062000" cy="4212000"/>
          </a:xfrm>
          <a:prstGeom prst="rect">
            <a:avLst/>
          </a:prstGeom>
        </p:spPr>
        <p:txBody>
          <a:bodyPr vert="horz" lIns="0" tIns="0" rIns="0" bIns="0" rtlCol="0">
            <a:noAutofit/>
          </a:bodyPr>
          <a:lstStyle>
            <a:lvl1pPr marL="324000" indent="-324000" algn="l" defTabSz="1088610" rtl="0" eaLnBrk="1" latinLnBrk="0" hangingPunct="1">
              <a:spcBef>
                <a:spcPts val="900"/>
              </a:spcBef>
              <a:buFont typeface="Arial" pitchFamily="34" charset="0"/>
              <a:buChar char="•"/>
              <a:defRPr sz="20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20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20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20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20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20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20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a:lstStyle>
          <a:p>
            <a:pPr marL="0" lvl="0" indent="0">
              <a:buFont typeface="Arial" pitchFamily="34" charset="0"/>
              <a:buNone/>
            </a:pPr>
            <a:endParaRPr lang="en-US">
              <a:latin typeface="Times New Roman" panose="02020603050405020304" pitchFamily="18" charset="0"/>
              <a:cs typeface="Times New Roman" panose="02020603050405020304" pitchFamily="18" charset="0"/>
            </a:endParaRPr>
          </a:p>
          <a:p>
            <a:pPr marL="0" lvl="0" indent="0">
              <a:buFont typeface="Arial" pitchFamily="34" charset="0"/>
              <a:buNone/>
            </a:pPr>
            <a:endParaRPr lang="en-US">
              <a:latin typeface="Times New Roman" panose="02020603050405020304" pitchFamily="18" charset="0"/>
              <a:cs typeface="Times New Roman" panose="02020603050405020304" pitchFamily="18" charset="0"/>
            </a:endParaRPr>
          </a:p>
          <a:p>
            <a:pPr marL="0" lvl="0" indent="0">
              <a:buFont typeface="Arial" pitchFamily="34" charset="0"/>
              <a:buNone/>
            </a:pPr>
            <a:endParaRPr lang="en-US">
              <a:latin typeface="Times New Roman" panose="02020603050405020304" pitchFamily="18" charset="0"/>
              <a:cs typeface="Times New Roman" panose="02020603050405020304" pitchFamily="18" charset="0"/>
            </a:endParaRPr>
          </a:p>
          <a:p>
            <a:pPr marL="0" lvl="0" indent="0">
              <a:buFont typeface="Arial" pitchFamily="34" charset="0"/>
              <a:buNone/>
            </a:pPr>
            <a:endParaRPr lang="en-US">
              <a:latin typeface="Times New Roman" panose="02020603050405020304" pitchFamily="18" charset="0"/>
              <a:cs typeface="Times New Roman" panose="02020603050405020304" pitchFamily="18" charset="0"/>
            </a:endParaRPr>
          </a:p>
          <a:p>
            <a:pPr marL="0" lvl="0" indent="0">
              <a:buFont typeface="Arial" pitchFamily="34" charset="0"/>
              <a:buNone/>
            </a:pPr>
            <a:endParaRPr lang="en-NL"/>
          </a:p>
          <a:p>
            <a:pPr marL="0" lvl="0" indent="0">
              <a:buFont typeface="Arial" pitchFamily="34" charset="0"/>
              <a:buNone/>
            </a:pPr>
            <a:endParaRPr lang="en-US">
              <a:latin typeface="Times New Roman" panose="02020603050405020304" pitchFamily="18" charset="0"/>
              <a:cs typeface="Times New Roman" panose="02020603050405020304" pitchFamily="18" charset="0"/>
            </a:endParaRPr>
          </a:p>
          <a:p>
            <a:pPr marL="0" lvl="0" indent="0">
              <a:buFont typeface="Arial" pitchFamily="34" charset="0"/>
              <a:buNone/>
            </a:pPr>
            <a:endParaRPr lang="en-GB" dirty="0"/>
          </a:p>
        </p:txBody>
      </p:sp>
      <p:pic>
        <p:nvPicPr>
          <p:cNvPr id="7" name="Picture 6">
            <a:extLst>
              <a:ext uri="{FF2B5EF4-FFF2-40B4-BE49-F238E27FC236}">
                <a16:creationId xmlns:a16="http://schemas.microsoft.com/office/drawing/2014/main" id="{EBBF9841-D4A7-8940-7B77-DEC1CB7FC041}"/>
              </a:ext>
            </a:extLst>
          </p:cNvPr>
          <p:cNvPicPr>
            <a:picLocks noChangeAspect="1"/>
          </p:cNvPicPr>
          <p:nvPr/>
        </p:nvPicPr>
        <p:blipFill rotWithShape="1">
          <a:blip r:embed="rId3"/>
          <a:srcRect l="20024" t="5972" r="4230"/>
          <a:stretch/>
        </p:blipFill>
        <p:spPr>
          <a:xfrm rot="10800000">
            <a:off x="6392050" y="1648680"/>
            <a:ext cx="1216118" cy="1132248"/>
          </a:xfrm>
          <a:prstGeom prst="rect">
            <a:avLst/>
          </a:prstGeom>
        </p:spPr>
      </p:pic>
      <p:sp>
        <p:nvSpPr>
          <p:cNvPr id="11" name="TextBox 10">
            <a:extLst>
              <a:ext uri="{FF2B5EF4-FFF2-40B4-BE49-F238E27FC236}">
                <a16:creationId xmlns:a16="http://schemas.microsoft.com/office/drawing/2014/main" id="{F7A55293-4972-D339-1901-6B53DE9294FD}"/>
              </a:ext>
            </a:extLst>
          </p:cNvPr>
          <p:cNvSpPr txBox="1"/>
          <p:nvPr/>
        </p:nvSpPr>
        <p:spPr>
          <a:xfrm>
            <a:off x="5546404" y="2155688"/>
            <a:ext cx="720080" cy="276999"/>
          </a:xfrm>
          <a:prstGeom prst="rect">
            <a:avLst/>
          </a:prstGeom>
          <a:solidFill>
            <a:schemeClr val="bg2"/>
          </a:solidFill>
        </p:spPr>
        <p:txBody>
          <a:bodyPr wrap="square" lIns="0" tIns="0" rIns="0" bIns="0" rtlCol="0">
            <a:spAutoFit/>
          </a:bodyPr>
          <a:lstStyle/>
          <a:p>
            <a:r>
              <a:rPr lang="en-NL" sz="1800" dirty="0"/>
              <a:t>H inlet</a:t>
            </a:r>
          </a:p>
        </p:txBody>
      </p:sp>
      <p:sp>
        <p:nvSpPr>
          <p:cNvPr id="12" name="TextBox 11">
            <a:extLst>
              <a:ext uri="{FF2B5EF4-FFF2-40B4-BE49-F238E27FC236}">
                <a16:creationId xmlns:a16="http://schemas.microsoft.com/office/drawing/2014/main" id="{A7C4F1A2-90F4-7A60-DBEC-C6DC821996B7}"/>
              </a:ext>
            </a:extLst>
          </p:cNvPr>
          <p:cNvSpPr txBox="1"/>
          <p:nvPr/>
        </p:nvSpPr>
        <p:spPr>
          <a:xfrm>
            <a:off x="6437602" y="5590968"/>
            <a:ext cx="882180" cy="553998"/>
          </a:xfrm>
          <a:prstGeom prst="rect">
            <a:avLst/>
          </a:prstGeom>
          <a:solidFill>
            <a:schemeClr val="bg2"/>
          </a:solidFill>
        </p:spPr>
        <p:txBody>
          <a:bodyPr wrap="square" lIns="0" tIns="0" rIns="0" bIns="0" rtlCol="0">
            <a:spAutoFit/>
          </a:bodyPr>
          <a:lstStyle/>
          <a:p>
            <a:r>
              <a:rPr lang="en-NL" sz="1800" dirty="0"/>
              <a:t>Vacuum pump</a:t>
            </a:r>
          </a:p>
        </p:txBody>
      </p:sp>
      <p:sp>
        <p:nvSpPr>
          <p:cNvPr id="13" name="TextBox 12">
            <a:extLst>
              <a:ext uri="{FF2B5EF4-FFF2-40B4-BE49-F238E27FC236}">
                <a16:creationId xmlns:a16="http://schemas.microsoft.com/office/drawing/2014/main" id="{41511D6F-9829-300C-2ACD-54153FE6330E}"/>
              </a:ext>
            </a:extLst>
          </p:cNvPr>
          <p:cNvSpPr txBox="1"/>
          <p:nvPr/>
        </p:nvSpPr>
        <p:spPr>
          <a:xfrm>
            <a:off x="4042855" y="5708094"/>
            <a:ext cx="864096" cy="553998"/>
          </a:xfrm>
          <a:prstGeom prst="rect">
            <a:avLst/>
          </a:prstGeom>
          <a:solidFill>
            <a:schemeClr val="bg2"/>
          </a:solidFill>
        </p:spPr>
        <p:txBody>
          <a:bodyPr wrap="square" lIns="0" tIns="0" rIns="0" bIns="0" rtlCol="0">
            <a:spAutoFit/>
          </a:bodyPr>
          <a:lstStyle/>
          <a:p>
            <a:r>
              <a:rPr lang="en-NL" sz="1800" dirty="0"/>
              <a:t>Sample location</a:t>
            </a:r>
          </a:p>
        </p:txBody>
      </p:sp>
      <p:sp>
        <p:nvSpPr>
          <p:cNvPr id="14" name="TextBox 13">
            <a:extLst>
              <a:ext uri="{FF2B5EF4-FFF2-40B4-BE49-F238E27FC236}">
                <a16:creationId xmlns:a16="http://schemas.microsoft.com/office/drawing/2014/main" id="{775B461A-07DE-30F8-B35B-D5ED9D7E2D5E}"/>
              </a:ext>
            </a:extLst>
          </p:cNvPr>
          <p:cNvSpPr txBox="1"/>
          <p:nvPr/>
        </p:nvSpPr>
        <p:spPr>
          <a:xfrm>
            <a:off x="3190618" y="4059434"/>
            <a:ext cx="1143744" cy="276999"/>
          </a:xfrm>
          <a:prstGeom prst="rect">
            <a:avLst/>
          </a:prstGeom>
          <a:solidFill>
            <a:schemeClr val="bg2"/>
          </a:solidFill>
        </p:spPr>
        <p:txBody>
          <a:bodyPr wrap="square" lIns="0" tIns="0" rIns="0" bIns="0" rtlCol="0">
            <a:spAutoFit/>
          </a:bodyPr>
          <a:lstStyle/>
          <a:p>
            <a:r>
              <a:rPr lang="en-NL" sz="1800" dirty="0"/>
              <a:t>electrodes</a:t>
            </a:r>
          </a:p>
        </p:txBody>
      </p:sp>
    </p:spTree>
    <p:extLst>
      <p:ext uri="{BB962C8B-B14F-4D97-AF65-F5344CB8AC3E}">
        <p14:creationId xmlns:p14="http://schemas.microsoft.com/office/powerpoint/2010/main" val="751070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D9268A-6E7C-17D8-68C8-0EF29C7B0DEA}"/>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5</a:t>
            </a:fld>
            <a:endParaRPr lang="en-GB" noProof="1"/>
          </a:p>
        </p:txBody>
      </p:sp>
      <p:sp>
        <p:nvSpPr>
          <p:cNvPr id="3" name="Title 2">
            <a:extLst>
              <a:ext uri="{FF2B5EF4-FFF2-40B4-BE49-F238E27FC236}">
                <a16:creationId xmlns:a16="http://schemas.microsoft.com/office/drawing/2014/main" id="{1F5CAB18-494A-EEA8-7176-38282B1CF34E}"/>
              </a:ext>
            </a:extLst>
          </p:cNvPr>
          <p:cNvSpPr>
            <a:spLocks noGrp="1"/>
          </p:cNvSpPr>
          <p:nvPr>
            <p:ph type="title"/>
          </p:nvPr>
        </p:nvSpPr>
        <p:spPr/>
        <p:txBody>
          <a:bodyPr/>
          <a:lstStyle/>
          <a:p>
            <a:r>
              <a:rPr lang="en-NL" dirty="0"/>
              <a:t>Hydrogenation process</a:t>
            </a:r>
          </a:p>
        </p:txBody>
      </p:sp>
      <p:sp>
        <p:nvSpPr>
          <p:cNvPr id="4" name="Text Placeholder 3">
            <a:extLst>
              <a:ext uri="{FF2B5EF4-FFF2-40B4-BE49-F238E27FC236}">
                <a16:creationId xmlns:a16="http://schemas.microsoft.com/office/drawing/2014/main" id="{C516A106-32CD-EB2B-A315-5448C4E3AE4D}"/>
              </a:ext>
            </a:extLst>
          </p:cNvPr>
          <p:cNvSpPr>
            <a:spLocks noGrp="1"/>
          </p:cNvSpPr>
          <p:nvPr>
            <p:ph type="body" sz="quarter" idx="1002"/>
          </p:nvPr>
        </p:nvSpPr>
        <p:spPr/>
        <p:txBody>
          <a:bodyPr/>
          <a:lstStyle/>
          <a:p>
            <a:endParaRPr lang="en-NL"/>
          </a:p>
        </p:txBody>
      </p:sp>
      <p:pic>
        <p:nvPicPr>
          <p:cNvPr id="7" name="Content Placeholder 6">
            <a:extLst>
              <a:ext uri="{FF2B5EF4-FFF2-40B4-BE49-F238E27FC236}">
                <a16:creationId xmlns:a16="http://schemas.microsoft.com/office/drawing/2014/main" id="{31EA54DA-CD98-0A93-3453-ABB0F1EB5BC6}"/>
              </a:ext>
            </a:extLst>
          </p:cNvPr>
          <p:cNvPicPr>
            <a:picLocks noGrp="1" noChangeAspect="1"/>
          </p:cNvPicPr>
          <p:nvPr>
            <p:ph idx="1"/>
          </p:nvPr>
        </p:nvPicPr>
        <p:blipFill>
          <a:blip r:embed="rId3"/>
          <a:srcRect/>
          <a:stretch/>
        </p:blipFill>
        <p:spPr>
          <a:xfrm>
            <a:off x="4969329" y="1730089"/>
            <a:ext cx="7222671" cy="4213225"/>
          </a:xfrm>
        </p:spPr>
      </p:pic>
      <p:sp>
        <p:nvSpPr>
          <p:cNvPr id="8" name="TextBox 7">
            <a:extLst>
              <a:ext uri="{FF2B5EF4-FFF2-40B4-BE49-F238E27FC236}">
                <a16:creationId xmlns:a16="http://schemas.microsoft.com/office/drawing/2014/main" id="{6856760B-DC42-33A5-5305-62E353F182AD}"/>
              </a:ext>
            </a:extLst>
          </p:cNvPr>
          <p:cNvSpPr txBox="1"/>
          <p:nvPr/>
        </p:nvSpPr>
        <p:spPr>
          <a:xfrm>
            <a:off x="876691" y="2132856"/>
            <a:ext cx="4092637" cy="2339102"/>
          </a:xfrm>
          <a:prstGeom prst="rect">
            <a:avLst/>
          </a:prstGeom>
          <a:noFill/>
        </p:spPr>
        <p:txBody>
          <a:bodyPr wrap="square" lIns="0" tIns="0" rIns="0" bIns="0" rtlCol="0">
            <a:spAutoFit/>
          </a:bodyPr>
          <a:lstStyle/>
          <a:p>
            <a:pPr marL="285750" indent="-285750">
              <a:spcAft>
                <a:spcPts val="1200"/>
              </a:spcAft>
              <a:buFont typeface="Arial" panose="020B0604020202020204" pitchFamily="34" charset="0"/>
              <a:buChar char="•"/>
            </a:pPr>
            <a:r>
              <a:rPr lang="en-NL" sz="1600" dirty="0"/>
              <a:t>Start with annealed sample</a:t>
            </a:r>
          </a:p>
          <a:p>
            <a:pPr marL="285750" indent="-285750">
              <a:spcAft>
                <a:spcPts val="1200"/>
              </a:spcAft>
              <a:buFont typeface="Arial" panose="020B0604020202020204" pitchFamily="34" charset="0"/>
              <a:buChar char="•"/>
            </a:pPr>
            <a:r>
              <a:rPr lang="en-NL" sz="1600" dirty="0"/>
              <a:t>Exposed 1 mbar hydrogen plasma for 5 minutes</a:t>
            </a:r>
          </a:p>
          <a:p>
            <a:pPr marL="285750" indent="-285750">
              <a:spcAft>
                <a:spcPts val="1200"/>
              </a:spcAft>
              <a:buFont typeface="Arial" panose="020B0604020202020204" pitchFamily="34" charset="0"/>
              <a:buChar char="•"/>
            </a:pPr>
            <a:r>
              <a:rPr lang="en-NL" sz="1600" dirty="0"/>
              <a:t>Exposed to air for 10 minutes</a:t>
            </a:r>
          </a:p>
          <a:p>
            <a:pPr marL="285750" indent="-285750">
              <a:spcAft>
                <a:spcPts val="1200"/>
              </a:spcAft>
              <a:buFont typeface="Arial" panose="020B0604020202020204" pitchFamily="34" charset="0"/>
              <a:buChar char="•"/>
            </a:pPr>
            <a:r>
              <a:rPr lang="en-NL" sz="1600" dirty="0"/>
              <a:t>Repeat until we reach an interesting state</a:t>
            </a:r>
          </a:p>
          <a:p>
            <a:pPr marL="285750" indent="-285750">
              <a:spcAft>
                <a:spcPts val="1200"/>
              </a:spcAft>
              <a:buFont typeface="Arial" panose="020B0604020202020204" pitchFamily="34" charset="0"/>
              <a:buChar char="•"/>
            </a:pPr>
            <a:r>
              <a:rPr lang="en-NL" sz="1600" dirty="0"/>
              <a:t>Result looks similar to earlier samples</a:t>
            </a:r>
          </a:p>
        </p:txBody>
      </p:sp>
    </p:spTree>
    <p:extLst>
      <p:ext uri="{BB962C8B-B14F-4D97-AF65-F5344CB8AC3E}">
        <p14:creationId xmlns:p14="http://schemas.microsoft.com/office/powerpoint/2010/main" val="2994077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A7520D-579C-7C80-EDFB-49F3F2D38610}"/>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6</a:t>
            </a:fld>
            <a:endParaRPr lang="en-GB" noProof="1"/>
          </a:p>
        </p:txBody>
      </p:sp>
      <p:sp>
        <p:nvSpPr>
          <p:cNvPr id="9" name="Text Placeholder 8">
            <a:extLst>
              <a:ext uri="{FF2B5EF4-FFF2-40B4-BE49-F238E27FC236}">
                <a16:creationId xmlns:a16="http://schemas.microsoft.com/office/drawing/2014/main" id="{6FD2F2A4-966B-FFC1-BD90-C71867BF04F1}"/>
              </a:ext>
            </a:extLst>
          </p:cNvPr>
          <p:cNvSpPr>
            <a:spLocks noGrp="1"/>
          </p:cNvSpPr>
          <p:nvPr>
            <p:ph type="body" sz="quarter" idx="14"/>
          </p:nvPr>
        </p:nvSpPr>
        <p:spPr/>
        <p:txBody>
          <a:bodyPr/>
          <a:lstStyle/>
          <a:p>
            <a:endParaRPr lang="en-NL" dirty="0"/>
          </a:p>
        </p:txBody>
      </p:sp>
      <p:sp>
        <p:nvSpPr>
          <p:cNvPr id="8" name="Text Placeholder 7">
            <a:extLst>
              <a:ext uri="{FF2B5EF4-FFF2-40B4-BE49-F238E27FC236}">
                <a16:creationId xmlns:a16="http://schemas.microsoft.com/office/drawing/2014/main" id="{E721D11D-67B3-4A1B-C9F4-86CB6609909E}"/>
              </a:ext>
            </a:extLst>
          </p:cNvPr>
          <p:cNvSpPr>
            <a:spLocks noGrp="1"/>
          </p:cNvSpPr>
          <p:nvPr>
            <p:ph type="body" sz="quarter" idx="13"/>
          </p:nvPr>
        </p:nvSpPr>
        <p:spPr/>
        <p:txBody>
          <a:bodyPr/>
          <a:lstStyle/>
          <a:p>
            <a:endParaRPr lang="en-NL"/>
          </a:p>
        </p:txBody>
      </p:sp>
      <p:sp>
        <p:nvSpPr>
          <p:cNvPr id="3" name="Title 2">
            <a:extLst>
              <a:ext uri="{FF2B5EF4-FFF2-40B4-BE49-F238E27FC236}">
                <a16:creationId xmlns:a16="http://schemas.microsoft.com/office/drawing/2014/main" id="{1B94E286-82D9-9DB3-7874-A08F15CE02A9}"/>
              </a:ext>
            </a:extLst>
          </p:cNvPr>
          <p:cNvSpPr>
            <a:spLocks noGrp="1"/>
          </p:cNvSpPr>
          <p:nvPr>
            <p:ph type="title"/>
          </p:nvPr>
        </p:nvSpPr>
        <p:spPr/>
        <p:txBody>
          <a:bodyPr/>
          <a:lstStyle/>
          <a:p>
            <a:r>
              <a:rPr lang="en-NL" dirty="0"/>
              <a:t>Raman spectroscopy</a:t>
            </a:r>
          </a:p>
        </p:txBody>
      </p:sp>
      <p:sp>
        <p:nvSpPr>
          <p:cNvPr id="10" name="Text Placeholder 9">
            <a:extLst>
              <a:ext uri="{FF2B5EF4-FFF2-40B4-BE49-F238E27FC236}">
                <a16:creationId xmlns:a16="http://schemas.microsoft.com/office/drawing/2014/main" id="{0C69A070-31BB-643D-4282-62795219447E}"/>
              </a:ext>
            </a:extLst>
          </p:cNvPr>
          <p:cNvSpPr>
            <a:spLocks noGrp="1"/>
          </p:cNvSpPr>
          <p:nvPr>
            <p:ph type="body" sz="quarter" idx="1002"/>
          </p:nvPr>
        </p:nvSpPr>
        <p:spPr/>
        <p:txBody>
          <a:bodyPr/>
          <a:lstStyle/>
          <a:p>
            <a:endParaRPr lang="en-NL"/>
          </a:p>
        </p:txBody>
      </p:sp>
      <p:pic>
        <p:nvPicPr>
          <p:cNvPr id="13" name="Content Placeholder 4">
            <a:extLst>
              <a:ext uri="{FF2B5EF4-FFF2-40B4-BE49-F238E27FC236}">
                <a16:creationId xmlns:a16="http://schemas.microsoft.com/office/drawing/2014/main" id="{4F9281E8-0958-7AD5-B0C3-BF36AB70C686}"/>
              </a:ext>
            </a:extLst>
          </p:cNvPr>
          <p:cNvPicPr>
            <a:picLocks noChangeAspect="1"/>
          </p:cNvPicPr>
          <p:nvPr/>
        </p:nvPicPr>
        <p:blipFill>
          <a:blip r:embed="rId3"/>
          <a:srcRect l="658" r="658"/>
          <a:stretch/>
        </p:blipFill>
        <p:spPr>
          <a:xfrm>
            <a:off x="425232" y="1772817"/>
            <a:ext cx="5774792" cy="4551392"/>
          </a:xfrm>
          <a:prstGeom prst="rect">
            <a:avLst/>
          </a:prstGeom>
        </p:spPr>
      </p:pic>
      <p:pic>
        <p:nvPicPr>
          <p:cNvPr id="14" name="Picture 13">
            <a:extLst>
              <a:ext uri="{FF2B5EF4-FFF2-40B4-BE49-F238E27FC236}">
                <a16:creationId xmlns:a16="http://schemas.microsoft.com/office/drawing/2014/main" id="{395AAED7-EC5D-4596-9143-4E12FE01D7F0}"/>
              </a:ext>
            </a:extLst>
          </p:cNvPr>
          <p:cNvPicPr>
            <a:picLocks noChangeAspect="1"/>
          </p:cNvPicPr>
          <p:nvPr/>
        </p:nvPicPr>
        <p:blipFill>
          <a:blip r:embed="rId4"/>
          <a:srcRect l="658" r="658"/>
          <a:stretch/>
        </p:blipFill>
        <p:spPr>
          <a:xfrm>
            <a:off x="6168008" y="1772816"/>
            <a:ext cx="5774792" cy="4551391"/>
          </a:xfrm>
          <a:prstGeom prst="rect">
            <a:avLst/>
          </a:prstGeom>
        </p:spPr>
      </p:pic>
      <p:sp>
        <p:nvSpPr>
          <p:cNvPr id="15" name="TextBox 14">
            <a:extLst>
              <a:ext uri="{FF2B5EF4-FFF2-40B4-BE49-F238E27FC236}">
                <a16:creationId xmlns:a16="http://schemas.microsoft.com/office/drawing/2014/main" id="{58621580-CC0F-AE6F-7EDE-3870BCEB3DA8}"/>
              </a:ext>
            </a:extLst>
          </p:cNvPr>
          <p:cNvSpPr txBox="1"/>
          <p:nvPr/>
        </p:nvSpPr>
        <p:spPr>
          <a:xfrm>
            <a:off x="3344477" y="3013502"/>
            <a:ext cx="295320" cy="415498"/>
          </a:xfrm>
          <a:prstGeom prst="rect">
            <a:avLst/>
          </a:prstGeom>
          <a:noFill/>
        </p:spPr>
        <p:txBody>
          <a:bodyPr wrap="square" rtlCol="0">
            <a:spAutoFit/>
          </a:bodyPr>
          <a:lstStyle/>
          <a:p>
            <a:r>
              <a:rPr lang="en-NL" dirty="0"/>
              <a:t>D</a:t>
            </a:r>
          </a:p>
        </p:txBody>
      </p:sp>
      <p:sp>
        <p:nvSpPr>
          <p:cNvPr id="16" name="TextBox 15">
            <a:extLst>
              <a:ext uri="{FF2B5EF4-FFF2-40B4-BE49-F238E27FC236}">
                <a16:creationId xmlns:a16="http://schemas.microsoft.com/office/drawing/2014/main" id="{BE87B093-B740-5A43-69C9-1AE1193C4A27}"/>
              </a:ext>
            </a:extLst>
          </p:cNvPr>
          <p:cNvSpPr txBox="1"/>
          <p:nvPr/>
        </p:nvSpPr>
        <p:spPr>
          <a:xfrm>
            <a:off x="4635294" y="3013502"/>
            <a:ext cx="298213" cy="415498"/>
          </a:xfrm>
          <a:prstGeom prst="rect">
            <a:avLst/>
          </a:prstGeom>
          <a:noFill/>
        </p:spPr>
        <p:txBody>
          <a:bodyPr wrap="square" rtlCol="0">
            <a:spAutoFit/>
          </a:bodyPr>
          <a:lstStyle/>
          <a:p>
            <a:r>
              <a:rPr lang="en-NL" dirty="0"/>
              <a:t>G</a:t>
            </a:r>
          </a:p>
        </p:txBody>
      </p:sp>
      <p:sp>
        <p:nvSpPr>
          <p:cNvPr id="17" name="TextBox 16">
            <a:extLst>
              <a:ext uri="{FF2B5EF4-FFF2-40B4-BE49-F238E27FC236}">
                <a16:creationId xmlns:a16="http://schemas.microsoft.com/office/drawing/2014/main" id="{95A7EDBD-2FE1-92F0-260C-B9D47A8E4043}"/>
              </a:ext>
            </a:extLst>
          </p:cNvPr>
          <p:cNvSpPr txBox="1"/>
          <p:nvPr/>
        </p:nvSpPr>
        <p:spPr>
          <a:xfrm>
            <a:off x="9382573" y="3013502"/>
            <a:ext cx="582542" cy="415498"/>
          </a:xfrm>
          <a:prstGeom prst="rect">
            <a:avLst/>
          </a:prstGeom>
          <a:noFill/>
        </p:spPr>
        <p:txBody>
          <a:bodyPr wrap="square" rtlCol="0">
            <a:spAutoFit/>
          </a:bodyPr>
          <a:lstStyle/>
          <a:p>
            <a:r>
              <a:rPr lang="en-NL" dirty="0"/>
              <a:t>2D</a:t>
            </a:r>
          </a:p>
        </p:txBody>
      </p:sp>
      <p:sp>
        <p:nvSpPr>
          <p:cNvPr id="18" name="TextBox 17">
            <a:extLst>
              <a:ext uri="{FF2B5EF4-FFF2-40B4-BE49-F238E27FC236}">
                <a16:creationId xmlns:a16="http://schemas.microsoft.com/office/drawing/2014/main" id="{FCDA9A5A-9ADE-7926-36F4-19BBACB6A802}"/>
              </a:ext>
            </a:extLst>
          </p:cNvPr>
          <p:cNvSpPr txBox="1"/>
          <p:nvPr/>
        </p:nvSpPr>
        <p:spPr>
          <a:xfrm>
            <a:off x="10481239" y="3840762"/>
            <a:ext cx="836944" cy="415498"/>
          </a:xfrm>
          <a:prstGeom prst="rect">
            <a:avLst/>
          </a:prstGeom>
          <a:noFill/>
        </p:spPr>
        <p:txBody>
          <a:bodyPr wrap="square" rtlCol="0">
            <a:spAutoFit/>
          </a:bodyPr>
          <a:lstStyle/>
          <a:p>
            <a:r>
              <a:rPr lang="en-NL" dirty="0"/>
              <a:t>D+D’</a:t>
            </a:r>
          </a:p>
        </p:txBody>
      </p:sp>
    </p:spTree>
    <p:extLst>
      <p:ext uri="{BB962C8B-B14F-4D97-AF65-F5344CB8AC3E}">
        <p14:creationId xmlns:p14="http://schemas.microsoft.com/office/powerpoint/2010/main" val="3299202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514BD8-FF8B-D4DE-6935-B9FFC1FDE1B1}"/>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7</a:t>
            </a:fld>
            <a:endParaRPr lang="en-GB" noProof="1"/>
          </a:p>
        </p:txBody>
      </p:sp>
      <p:sp>
        <p:nvSpPr>
          <p:cNvPr id="3" name="Text Placeholder 2">
            <a:extLst>
              <a:ext uri="{FF2B5EF4-FFF2-40B4-BE49-F238E27FC236}">
                <a16:creationId xmlns:a16="http://schemas.microsoft.com/office/drawing/2014/main" id="{3E0EDB3A-914C-1CD9-7D1F-F624C6D2C773}"/>
              </a:ext>
            </a:extLst>
          </p:cNvPr>
          <p:cNvSpPr>
            <a:spLocks noGrp="1"/>
          </p:cNvSpPr>
          <p:nvPr>
            <p:ph type="body" sz="quarter" idx="14"/>
          </p:nvPr>
        </p:nvSpPr>
        <p:spPr/>
        <p:txBody>
          <a:bodyPr/>
          <a:lstStyle/>
          <a:p>
            <a:endParaRPr lang="en-NL"/>
          </a:p>
        </p:txBody>
      </p:sp>
      <p:sp>
        <p:nvSpPr>
          <p:cNvPr id="4" name="Text Placeholder 3">
            <a:extLst>
              <a:ext uri="{FF2B5EF4-FFF2-40B4-BE49-F238E27FC236}">
                <a16:creationId xmlns:a16="http://schemas.microsoft.com/office/drawing/2014/main" id="{BF6CA40F-9CF5-057D-5693-C043B2493CA7}"/>
              </a:ext>
            </a:extLst>
          </p:cNvPr>
          <p:cNvSpPr>
            <a:spLocks noGrp="1"/>
          </p:cNvSpPr>
          <p:nvPr>
            <p:ph type="body" sz="quarter" idx="13"/>
          </p:nvPr>
        </p:nvSpPr>
        <p:spPr/>
        <p:txBody>
          <a:bodyPr/>
          <a:lstStyle/>
          <a:p>
            <a:endParaRPr lang="en-NL"/>
          </a:p>
        </p:txBody>
      </p:sp>
      <p:sp>
        <p:nvSpPr>
          <p:cNvPr id="5" name="Title 4">
            <a:extLst>
              <a:ext uri="{FF2B5EF4-FFF2-40B4-BE49-F238E27FC236}">
                <a16:creationId xmlns:a16="http://schemas.microsoft.com/office/drawing/2014/main" id="{BABE3550-4330-FAD0-9472-174744866E18}"/>
              </a:ext>
            </a:extLst>
          </p:cNvPr>
          <p:cNvSpPr>
            <a:spLocks noGrp="1"/>
          </p:cNvSpPr>
          <p:nvPr>
            <p:ph type="title"/>
          </p:nvPr>
        </p:nvSpPr>
        <p:spPr/>
        <p:txBody>
          <a:bodyPr/>
          <a:lstStyle/>
          <a:p>
            <a:r>
              <a:rPr lang="en-NL" dirty="0"/>
              <a:t>Relative size of the Raman peaks</a:t>
            </a:r>
          </a:p>
        </p:txBody>
      </p:sp>
      <p:sp>
        <p:nvSpPr>
          <p:cNvPr id="6" name="Text Placeholder 5">
            <a:extLst>
              <a:ext uri="{FF2B5EF4-FFF2-40B4-BE49-F238E27FC236}">
                <a16:creationId xmlns:a16="http://schemas.microsoft.com/office/drawing/2014/main" id="{CC280821-A080-61CB-20CC-81AE7D7723E3}"/>
              </a:ext>
            </a:extLst>
          </p:cNvPr>
          <p:cNvSpPr>
            <a:spLocks noGrp="1"/>
          </p:cNvSpPr>
          <p:nvPr>
            <p:ph type="body" sz="quarter" idx="1002"/>
          </p:nvPr>
        </p:nvSpPr>
        <p:spPr/>
        <p:txBody>
          <a:bodyPr/>
          <a:lstStyle/>
          <a:p>
            <a:endParaRPr lang="en-NL"/>
          </a:p>
        </p:txBody>
      </p:sp>
      <p:pic>
        <p:nvPicPr>
          <p:cNvPr id="8" name="Picture 7">
            <a:extLst>
              <a:ext uri="{FF2B5EF4-FFF2-40B4-BE49-F238E27FC236}">
                <a16:creationId xmlns:a16="http://schemas.microsoft.com/office/drawing/2014/main" id="{C1D4921B-6989-BA5B-6A4A-D990931C2719}"/>
              </a:ext>
            </a:extLst>
          </p:cNvPr>
          <p:cNvPicPr>
            <a:picLocks noChangeAspect="1"/>
          </p:cNvPicPr>
          <p:nvPr/>
        </p:nvPicPr>
        <p:blipFill>
          <a:blip r:embed="rId3"/>
          <a:stretch>
            <a:fillRect/>
          </a:stretch>
        </p:blipFill>
        <p:spPr>
          <a:xfrm>
            <a:off x="1775520" y="1670389"/>
            <a:ext cx="7772400" cy="4533900"/>
          </a:xfrm>
          <a:prstGeom prst="rect">
            <a:avLst/>
          </a:prstGeom>
        </p:spPr>
      </p:pic>
    </p:spTree>
    <p:extLst>
      <p:ext uri="{BB962C8B-B14F-4D97-AF65-F5344CB8AC3E}">
        <p14:creationId xmlns:p14="http://schemas.microsoft.com/office/powerpoint/2010/main" val="4263847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383F3-8E96-5497-9CDE-A8C073508A7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AA2D60-14FE-2B25-96B8-B9CF5E9C404C}"/>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8</a:t>
            </a:fld>
            <a:endParaRPr lang="en-GB" noProof="1"/>
          </a:p>
        </p:txBody>
      </p:sp>
      <p:sp>
        <p:nvSpPr>
          <p:cNvPr id="3" name="Text Placeholder 2">
            <a:extLst>
              <a:ext uri="{FF2B5EF4-FFF2-40B4-BE49-F238E27FC236}">
                <a16:creationId xmlns:a16="http://schemas.microsoft.com/office/drawing/2014/main" id="{285AA610-D502-6C0D-CFB3-72AEF5E48053}"/>
              </a:ext>
            </a:extLst>
          </p:cNvPr>
          <p:cNvSpPr>
            <a:spLocks noGrp="1"/>
          </p:cNvSpPr>
          <p:nvPr>
            <p:ph type="body" sz="quarter" idx="14"/>
          </p:nvPr>
        </p:nvSpPr>
        <p:spPr/>
        <p:txBody>
          <a:bodyPr/>
          <a:lstStyle/>
          <a:p>
            <a:endParaRPr lang="en-NL"/>
          </a:p>
        </p:txBody>
      </p:sp>
      <p:sp>
        <p:nvSpPr>
          <p:cNvPr id="4" name="Text Placeholder 3">
            <a:extLst>
              <a:ext uri="{FF2B5EF4-FFF2-40B4-BE49-F238E27FC236}">
                <a16:creationId xmlns:a16="http://schemas.microsoft.com/office/drawing/2014/main" id="{376FF29A-3C02-9822-4515-0754C9E03A18}"/>
              </a:ext>
            </a:extLst>
          </p:cNvPr>
          <p:cNvSpPr>
            <a:spLocks noGrp="1"/>
          </p:cNvSpPr>
          <p:nvPr>
            <p:ph type="body" sz="quarter" idx="13"/>
          </p:nvPr>
        </p:nvSpPr>
        <p:spPr/>
        <p:txBody>
          <a:bodyPr/>
          <a:lstStyle/>
          <a:p>
            <a:endParaRPr lang="en-NL"/>
          </a:p>
        </p:txBody>
      </p:sp>
      <p:sp>
        <p:nvSpPr>
          <p:cNvPr id="5" name="Title 4">
            <a:extLst>
              <a:ext uri="{FF2B5EF4-FFF2-40B4-BE49-F238E27FC236}">
                <a16:creationId xmlns:a16="http://schemas.microsoft.com/office/drawing/2014/main" id="{895C40B2-BDCE-2569-F602-5338999CAE17}"/>
              </a:ext>
            </a:extLst>
          </p:cNvPr>
          <p:cNvSpPr>
            <a:spLocks noGrp="1"/>
          </p:cNvSpPr>
          <p:nvPr>
            <p:ph type="title"/>
          </p:nvPr>
        </p:nvSpPr>
        <p:spPr/>
        <p:txBody>
          <a:bodyPr/>
          <a:lstStyle/>
          <a:p>
            <a:r>
              <a:rPr lang="en-NL" dirty="0"/>
              <a:t>Relative size of the Raman peaks</a:t>
            </a:r>
          </a:p>
        </p:txBody>
      </p:sp>
      <p:sp>
        <p:nvSpPr>
          <p:cNvPr id="6" name="Text Placeholder 5">
            <a:extLst>
              <a:ext uri="{FF2B5EF4-FFF2-40B4-BE49-F238E27FC236}">
                <a16:creationId xmlns:a16="http://schemas.microsoft.com/office/drawing/2014/main" id="{F0EB2C42-2069-EFF5-FD93-013E94993E28}"/>
              </a:ext>
            </a:extLst>
          </p:cNvPr>
          <p:cNvSpPr>
            <a:spLocks noGrp="1"/>
          </p:cNvSpPr>
          <p:nvPr>
            <p:ph type="body" sz="quarter" idx="1002"/>
          </p:nvPr>
        </p:nvSpPr>
        <p:spPr/>
        <p:txBody>
          <a:bodyPr/>
          <a:lstStyle/>
          <a:p>
            <a:endParaRPr lang="en-NL"/>
          </a:p>
        </p:txBody>
      </p:sp>
      <p:pic>
        <p:nvPicPr>
          <p:cNvPr id="10" name="Picture 9">
            <a:extLst>
              <a:ext uri="{FF2B5EF4-FFF2-40B4-BE49-F238E27FC236}">
                <a16:creationId xmlns:a16="http://schemas.microsoft.com/office/drawing/2014/main" id="{3425A790-A601-8674-1277-8BE152872639}"/>
              </a:ext>
            </a:extLst>
          </p:cNvPr>
          <p:cNvPicPr>
            <a:picLocks noChangeAspect="1"/>
          </p:cNvPicPr>
          <p:nvPr/>
        </p:nvPicPr>
        <p:blipFill>
          <a:blip r:embed="rId3"/>
          <a:stretch>
            <a:fillRect/>
          </a:stretch>
        </p:blipFill>
        <p:spPr>
          <a:xfrm>
            <a:off x="6436033" y="2071329"/>
            <a:ext cx="5068044" cy="3998124"/>
          </a:xfrm>
          <a:prstGeom prst="rect">
            <a:avLst/>
          </a:prstGeom>
        </p:spPr>
      </p:pic>
      <p:pic>
        <p:nvPicPr>
          <p:cNvPr id="8" name="Picture 7">
            <a:extLst>
              <a:ext uri="{FF2B5EF4-FFF2-40B4-BE49-F238E27FC236}">
                <a16:creationId xmlns:a16="http://schemas.microsoft.com/office/drawing/2014/main" id="{17E53B07-0ACE-F8B1-7088-4CC879C4FDDC}"/>
              </a:ext>
            </a:extLst>
          </p:cNvPr>
          <p:cNvPicPr>
            <a:picLocks noChangeAspect="1"/>
          </p:cNvPicPr>
          <p:nvPr/>
        </p:nvPicPr>
        <p:blipFill>
          <a:blip r:embed="rId4"/>
          <a:srcRect l="5558" r="8281"/>
          <a:stretch>
            <a:fillRect/>
          </a:stretch>
        </p:blipFill>
        <p:spPr>
          <a:xfrm>
            <a:off x="0" y="1651413"/>
            <a:ext cx="6696744" cy="4533900"/>
          </a:xfrm>
          <a:prstGeom prst="rect">
            <a:avLst/>
          </a:prstGeom>
        </p:spPr>
      </p:pic>
      <p:sp>
        <p:nvSpPr>
          <p:cNvPr id="7" name="TextBox 6">
            <a:extLst>
              <a:ext uri="{FF2B5EF4-FFF2-40B4-BE49-F238E27FC236}">
                <a16:creationId xmlns:a16="http://schemas.microsoft.com/office/drawing/2014/main" id="{67CE0E79-CFE5-6705-2289-516DC23CF607}"/>
              </a:ext>
            </a:extLst>
          </p:cNvPr>
          <p:cNvSpPr txBox="1"/>
          <p:nvPr/>
        </p:nvSpPr>
        <p:spPr>
          <a:xfrm>
            <a:off x="8211439" y="6123391"/>
            <a:ext cx="2905000" cy="184666"/>
          </a:xfrm>
          <a:prstGeom prst="rect">
            <a:avLst/>
          </a:prstGeom>
          <a:noFill/>
        </p:spPr>
        <p:txBody>
          <a:bodyPr wrap="square" lIns="0" tIns="0" rIns="0" bIns="0" rtlCol="0">
            <a:spAutoFit/>
          </a:bodyPr>
          <a:lstStyle/>
          <a:p>
            <a:r>
              <a:rPr lang="en-GB" sz="1200" i="1" dirty="0"/>
              <a:t>J. Phys. Chem. C</a:t>
            </a:r>
            <a:r>
              <a:rPr lang="en-GB" sz="1200" dirty="0"/>
              <a:t> 2011, 115, 5, 1422–1427</a:t>
            </a:r>
            <a:endParaRPr lang="en-NL" sz="1050" dirty="0" err="1"/>
          </a:p>
        </p:txBody>
      </p:sp>
    </p:spTree>
    <p:extLst>
      <p:ext uri="{BB962C8B-B14F-4D97-AF65-F5344CB8AC3E}">
        <p14:creationId xmlns:p14="http://schemas.microsoft.com/office/powerpoint/2010/main" val="1724865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03102F-B656-10DA-8576-21945D2A0F82}"/>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9</a:t>
            </a:fld>
            <a:endParaRPr lang="en-GB" noProof="1"/>
          </a:p>
        </p:txBody>
      </p:sp>
      <p:sp>
        <p:nvSpPr>
          <p:cNvPr id="3" name="Text Placeholder 2">
            <a:extLst>
              <a:ext uri="{FF2B5EF4-FFF2-40B4-BE49-F238E27FC236}">
                <a16:creationId xmlns:a16="http://schemas.microsoft.com/office/drawing/2014/main" id="{64DB9761-7881-1885-C3A9-D9182ABECD5C}"/>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Scaling the size of the graphene sheet</a:t>
            </a:r>
          </a:p>
        </p:txBody>
      </p:sp>
      <p:sp>
        <p:nvSpPr>
          <p:cNvPr id="4" name="Title 3">
            <a:extLst>
              <a:ext uri="{FF2B5EF4-FFF2-40B4-BE49-F238E27FC236}">
                <a16:creationId xmlns:a16="http://schemas.microsoft.com/office/drawing/2014/main" id="{80559814-5ECE-0964-16AF-6DD71966B2EE}"/>
              </a:ext>
            </a:extLst>
          </p:cNvPr>
          <p:cNvSpPr>
            <a:spLocks noGrp="1"/>
          </p:cNvSpPr>
          <p:nvPr>
            <p:ph type="title"/>
          </p:nvPr>
        </p:nvSpPr>
        <p:spPr/>
        <p:txBody>
          <a:bodyPr/>
          <a:lstStyle/>
          <a:p>
            <a:r>
              <a:rPr lang="en-NL" dirty="0"/>
              <a:t>Simulation method</a:t>
            </a:r>
          </a:p>
        </p:txBody>
      </p:sp>
      <p:sp>
        <p:nvSpPr>
          <p:cNvPr id="5" name="Text Placeholder 4">
            <a:extLst>
              <a:ext uri="{FF2B5EF4-FFF2-40B4-BE49-F238E27FC236}">
                <a16:creationId xmlns:a16="http://schemas.microsoft.com/office/drawing/2014/main" id="{9C5B87E1-D61F-B2B0-6B7B-DFA1A4546A95}"/>
              </a:ext>
            </a:extLst>
          </p:cNvPr>
          <p:cNvSpPr>
            <a:spLocks noGrp="1"/>
          </p:cNvSpPr>
          <p:nvPr>
            <p:ph type="body" sz="quarter" idx="1002"/>
          </p:nvPr>
        </p:nvSpPr>
        <p:spPr/>
        <p:txBody>
          <a:bodyPr/>
          <a:lstStyle/>
          <a:p>
            <a:endParaRPr lang="en-NL"/>
          </a:p>
        </p:txBody>
      </p:sp>
      <p:pic>
        <p:nvPicPr>
          <p:cNvPr id="11" name="Picture 10">
            <a:extLst>
              <a:ext uri="{FF2B5EF4-FFF2-40B4-BE49-F238E27FC236}">
                <a16:creationId xmlns:a16="http://schemas.microsoft.com/office/drawing/2014/main" id="{2C55B4CE-C8FF-EE5D-9A38-3FA70E3E8C3A}"/>
              </a:ext>
            </a:extLst>
          </p:cNvPr>
          <p:cNvPicPr>
            <a:picLocks noChangeAspect="1"/>
          </p:cNvPicPr>
          <p:nvPr/>
        </p:nvPicPr>
        <p:blipFill>
          <a:blip r:embed="rId3"/>
          <a:srcRect r="26997"/>
          <a:stretch>
            <a:fillRect/>
          </a:stretch>
        </p:blipFill>
        <p:spPr>
          <a:xfrm>
            <a:off x="603530" y="3299372"/>
            <a:ext cx="2490576" cy="3656325"/>
          </a:xfrm>
          <a:prstGeom prst="rect">
            <a:avLst/>
          </a:prstGeom>
        </p:spPr>
      </p:pic>
    </p:spTree>
    <p:extLst>
      <p:ext uri="{BB962C8B-B14F-4D97-AF65-F5344CB8AC3E}">
        <p14:creationId xmlns:p14="http://schemas.microsoft.com/office/powerpoint/2010/main" val="3263961723"/>
      </p:ext>
    </p:extLst>
  </p:cSld>
  <p:clrMapOvr>
    <a:masterClrMapping/>
  </p:clrMapOvr>
</p:sld>
</file>

<file path=ppt/theme/theme1.xml><?xml version="1.0" encoding="utf-8"?>
<a:theme xmlns:a="http://schemas.openxmlformats.org/drawingml/2006/main" name="Corporate identity">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Presentation Radboud University.potx" id="{2214C47D-CDFA-40EA-B17B-F3DF3FE80E08}" vid="{5DBF791C-4672-440D-ADE9-3481520972EB}"/>
    </a:ext>
  </a:extLst>
</a:theme>
</file>

<file path=ppt/theme/theme2.xml><?xml version="1.0" encoding="utf-8"?>
<a:theme xmlns:a="http://schemas.openxmlformats.org/drawingml/2006/main" name="Office-thema">
  <a:themeElements>
    <a:clrScheme name="Notes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Notes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Handout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2.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juid xmlns="http://www.joulesunlimited.com/juid"/>
</file>

<file path=customXml/item7.xml><?xml version="1.0" encoding="utf-8"?>
<p:properties xmlns:p="http://schemas.microsoft.com/office/2006/metadata/properties" xmlns:xsi="http://www.w3.org/2001/XMLSchema-instance" xmlns:pc="http://schemas.microsoft.com/office/infopath/2007/PartnerControls">
  <documentManagement>
    <lcf76f155ced4ddcb4097134ff3c332f xmlns="6c9adb6a-31a4-4f45-9d26-e54529ba17b1">
      <Terms xmlns="http://schemas.microsoft.com/office/infopath/2007/PartnerControls"/>
    </lcf76f155ced4ddcb4097134ff3c332f>
    <TaxCatchAll xmlns="9a4bea7b-ef5b-494a-b74a-12f55fb6040a" xsi:nil="true"/>
  </documentManagement>
</p:properties>
</file>

<file path=customXml/item8.xml><?xml version="1.0" encoding="utf-8"?>
<ct:contentTypeSchema xmlns:ct="http://schemas.microsoft.com/office/2006/metadata/contentType" xmlns:ma="http://schemas.microsoft.com/office/2006/metadata/properties/metaAttributes" ct:_="" ma:_="" ma:contentTypeName="Document" ma:contentTypeID="0x010100B4C0EC3E7AE1624486703A8DE716B0A0" ma:contentTypeVersion="12" ma:contentTypeDescription="Create a new document." ma:contentTypeScope="" ma:versionID="bd4e696b22c223ec1b6f350fa6b3c06b">
  <xsd:schema xmlns:xsd="http://www.w3.org/2001/XMLSchema" xmlns:xs="http://www.w3.org/2001/XMLSchema" xmlns:p="http://schemas.microsoft.com/office/2006/metadata/properties" xmlns:ns2="6c9adb6a-31a4-4f45-9d26-e54529ba17b1" xmlns:ns3="9a4bea7b-ef5b-494a-b74a-12f55fb6040a" targetNamespace="http://schemas.microsoft.com/office/2006/metadata/properties" ma:root="true" ma:fieldsID="250759f8b9bf2f5ee177ffdacb96b987" ns2:_="" ns3:_="">
    <xsd:import namespace="6c9adb6a-31a4-4f45-9d26-e54529ba17b1"/>
    <xsd:import namespace="9a4bea7b-ef5b-494a-b74a-12f55fb604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9adb6a-31a4-4f45-9d26-e54529ba17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479e1c4-431f-42ea-b6f3-1b0615c9ce1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bea7b-ef5b-494a-b74a-12f55fb6040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fa6e5eb-555e-41ae-b4e8-dd579f2c9a8d}" ma:internalName="TaxCatchAll" ma:showField="CatchAllData" ma:web="9a4bea7b-ef5b-494a-b74a-12f55fb604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juid xmlns="http://www.joulesunlimited.com/juid"/>
</file>

<file path=customXml/itemProps1.xml><?xml version="1.0" encoding="utf-8"?>
<ds:datastoreItem xmlns:ds="http://schemas.openxmlformats.org/officeDocument/2006/customXml" ds:itemID="{49B489D0-65FE-4206-AFF4-C06A6DF1A844}">
  <ds:schemaRefs>
    <ds:schemaRef ds:uri="http://www.joulesunlimited.com/juid"/>
  </ds:schemaRefs>
</ds:datastoreItem>
</file>

<file path=customXml/itemProps2.xml><?xml version="1.0" encoding="utf-8"?>
<ds:datastoreItem xmlns:ds="http://schemas.openxmlformats.org/officeDocument/2006/customXml" ds:itemID="{601C3B0B-087E-4744-948E-47445817C688}">
  <ds:schemaRefs>
    <ds:schemaRef ds:uri="http://www.joulesunlimited.com/juid"/>
  </ds:schemaRefs>
</ds:datastoreItem>
</file>

<file path=customXml/itemProps3.xml><?xml version="1.0" encoding="utf-8"?>
<ds:datastoreItem xmlns:ds="http://schemas.openxmlformats.org/officeDocument/2006/customXml" ds:itemID="{5E8D386F-DA8E-4635-ADD4-4E52F91BAA66}">
  <ds:schemaRefs>
    <ds:schemaRef ds:uri="http://www.joulesunlimited.com/juid"/>
  </ds:schemaRefs>
</ds:datastoreItem>
</file>

<file path=customXml/itemProps4.xml><?xml version="1.0" encoding="utf-8"?>
<ds:datastoreItem xmlns:ds="http://schemas.openxmlformats.org/officeDocument/2006/customXml" ds:itemID="{65919D97-51AC-44E2-B4DB-46EE1563EEC2}">
  <ds:schemaRefs>
    <ds:schemaRef ds:uri="http://www.joulesunlimited.com/juid"/>
  </ds:schemaRefs>
</ds:datastoreItem>
</file>

<file path=customXml/itemProps5.xml><?xml version="1.0" encoding="utf-8"?>
<ds:datastoreItem xmlns:ds="http://schemas.openxmlformats.org/officeDocument/2006/customXml" ds:itemID="{F929EF52-B763-4E52-94BD-D908A89F10C0}">
  <ds:schemaRefs>
    <ds:schemaRef ds:uri="http://schemas.microsoft.com/sharepoint/v3/contenttype/forms"/>
  </ds:schemaRefs>
</ds:datastoreItem>
</file>

<file path=customXml/itemProps6.xml><?xml version="1.0" encoding="utf-8"?>
<ds:datastoreItem xmlns:ds="http://schemas.openxmlformats.org/officeDocument/2006/customXml" ds:itemID="{02B10460-7494-489E-93B8-4D49CE66F7B2}">
  <ds:schemaRefs>
    <ds:schemaRef ds:uri="http://www.joulesunlimited.com/juid"/>
  </ds:schemaRefs>
</ds:datastoreItem>
</file>

<file path=customXml/itemProps7.xml><?xml version="1.0" encoding="utf-8"?>
<ds:datastoreItem xmlns:ds="http://schemas.openxmlformats.org/officeDocument/2006/customXml" ds:itemID="{BA5D039B-D5C5-4FF0-AE1F-B403C9954011}">
  <ds:schemaRefs>
    <ds:schemaRef ds:uri="http://schemas.microsoft.com/office/2006/metadata/properties"/>
    <ds:schemaRef ds:uri="http://schemas.microsoft.com/office/infopath/2007/PartnerControls"/>
    <ds:schemaRef ds:uri="6c9adb6a-31a4-4f45-9d26-e54529ba17b1"/>
    <ds:schemaRef ds:uri="9a4bea7b-ef5b-494a-b74a-12f55fb6040a"/>
  </ds:schemaRefs>
</ds:datastoreItem>
</file>

<file path=customXml/itemProps8.xml><?xml version="1.0" encoding="utf-8"?>
<ds:datastoreItem xmlns:ds="http://schemas.openxmlformats.org/officeDocument/2006/customXml" ds:itemID="{8A796BF6-35B3-4900-ACE4-EDA62D81ED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9adb6a-31a4-4f45-9d26-e54529ba17b1"/>
    <ds:schemaRef ds:uri="9a4bea7b-ef5b-494a-b74a-12f55fb604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9.xml><?xml version="1.0" encoding="utf-8"?>
<ds:datastoreItem xmlns:ds="http://schemas.openxmlformats.org/officeDocument/2006/customXml" ds:itemID="{11CFDEC4-653E-424D-81B1-F58AC6D98CC0}">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Presentation Radboud University</Template>
  <TotalTime>104425</TotalTime>
  <Words>977</Words>
  <Application>Microsoft Macintosh PowerPoint</Application>
  <PresentationFormat>Widescreen</PresentationFormat>
  <Paragraphs>219</Paragraphs>
  <Slides>37</Slides>
  <Notes>15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51" baseType="lpstr">
      <vt:lpstr>Arial Unicode MS</vt:lpstr>
      <vt:lpstr>Arial</vt:lpstr>
      <vt:lpstr>Cambria Math</vt:lpstr>
      <vt:lpstr>CMR10</vt:lpstr>
      <vt:lpstr>CMTI10</vt:lpstr>
      <vt:lpstr>Monotype Sorts</vt:lpstr>
      <vt:lpstr>Open Sans</vt:lpstr>
      <vt:lpstr>Open Sans ExtraBold</vt:lpstr>
      <vt:lpstr>Open Sans Light</vt:lpstr>
      <vt:lpstr>Open Sans SemiBold</vt:lpstr>
      <vt:lpstr>Times</vt:lpstr>
      <vt:lpstr>Times New Roman</vt:lpstr>
      <vt:lpstr>Corporate identity</vt:lpstr>
      <vt:lpstr>Bitmap Image</vt:lpstr>
      <vt:lpstr>PowerPoint Presentation</vt:lpstr>
      <vt:lpstr>Hydrogenated graphene - progress</vt:lpstr>
      <vt:lpstr>Hydrogenated graphene - progress</vt:lpstr>
      <vt:lpstr>Hydrogen plasma exposure</vt:lpstr>
      <vt:lpstr>Hydrogenation process</vt:lpstr>
      <vt:lpstr>Raman spectroscopy</vt:lpstr>
      <vt:lpstr>Relative size of the Raman peaks</vt:lpstr>
      <vt:lpstr>Relative size of the Raman peaks</vt:lpstr>
      <vt:lpstr>Simulation method</vt:lpstr>
      <vt:lpstr>Simulation method</vt:lpstr>
      <vt:lpstr>Simulation method</vt:lpstr>
      <vt:lpstr>Simulations</vt:lpstr>
      <vt:lpstr>Simulations</vt:lpstr>
      <vt:lpstr>Simulations</vt:lpstr>
      <vt:lpstr>Simulations</vt:lpstr>
      <vt:lpstr>Simulations</vt:lpstr>
      <vt:lpstr>Simulations summary</vt:lpstr>
      <vt:lpstr>Simulations</vt:lpstr>
      <vt:lpstr>Conclusions</vt:lpstr>
      <vt:lpstr>Ptolemy implications</vt:lpstr>
      <vt:lpstr>PowerPoint Presentation</vt:lpstr>
      <vt:lpstr>The Nijmegen Group</vt:lpstr>
      <vt:lpstr>Simulations – 50% coverage</vt:lpstr>
      <vt:lpstr>Simulations – 100% coverage</vt:lpstr>
      <vt:lpstr>Compare simulations to hydrogenation results</vt:lpstr>
      <vt:lpstr>Graphene Field Effect Transistor</vt:lpstr>
      <vt:lpstr>Hydrogenation process</vt:lpstr>
      <vt:lpstr>Temperature dependence</vt:lpstr>
      <vt:lpstr>Temperature dependence</vt:lpstr>
      <vt:lpstr>Temperature dependence</vt:lpstr>
      <vt:lpstr>Magnetic field effects</vt:lpstr>
      <vt:lpstr>Quantum Hall Effect</vt:lpstr>
      <vt:lpstr>Quantum Hall Effect</vt:lpstr>
      <vt:lpstr>Activation energy</vt:lpstr>
      <vt:lpstr>Activation energy</vt:lpstr>
      <vt:lpstr>Simulations</vt:lpstr>
      <vt:lpstr>Simulations</vt:lpstr>
    </vt:vector>
  </TitlesOfParts>
  <Manager/>
  <Company>Radboud Universiteit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Koemans, A. (Anne)</dc:creator>
  <cp:keywords/>
  <dc:description>Template version: 1.0 - 24 Augustus 2020_x000d_
Templates: www.JoulesUnlimited.com</dc:description>
  <cp:lastModifiedBy>Inge van Rens</cp:lastModifiedBy>
  <cp:revision>132</cp:revision>
  <cp:lastPrinted>2024-09-27T11:39:52Z</cp:lastPrinted>
  <dcterms:created xsi:type="dcterms:W3CDTF">2020-08-27T08:53:08Z</dcterms:created>
  <dcterms:modified xsi:type="dcterms:W3CDTF">2025-07-01T08:56:12Z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0x010100B4C0EC3E7AE1624486703A8DE716B0A0</vt:lpwstr>
  </property>
</Properties>
</file>