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421" r:id="rId4"/>
    <p:sldId id="418" r:id="rId5"/>
    <p:sldId id="261" r:id="rId6"/>
    <p:sldId id="260" r:id="rId7"/>
    <p:sldId id="420" r:id="rId8"/>
    <p:sldId id="264" r:id="rId9"/>
    <p:sldId id="267" r:id="rId10"/>
    <p:sldId id="262" r:id="rId11"/>
    <p:sldId id="266" r:id="rId12"/>
    <p:sldId id="257" r:id="rId13"/>
    <p:sldId id="258" r:id="rId14"/>
    <p:sldId id="259" r:id="rId15"/>
    <p:sldId id="413" r:id="rId16"/>
    <p:sldId id="268" r:id="rId17"/>
    <p:sldId id="419" r:id="rId18"/>
    <p:sldId id="411" r:id="rId19"/>
    <p:sldId id="263" r:id="rId20"/>
    <p:sldId id="417" r:id="rId21"/>
    <p:sldId id="414" r:id="rId22"/>
    <p:sldId id="415" r:id="rId23"/>
    <p:sldId id="416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8" autoAdjust="0"/>
    <p:restoredTop sz="94643"/>
  </p:normalViewPr>
  <p:slideViewPr>
    <p:cSldViewPr snapToGrid="0" snapToObjects="1">
      <p:cViewPr>
        <p:scale>
          <a:sx n="50" d="100"/>
          <a:sy n="50" d="100"/>
        </p:scale>
        <p:origin x="96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5764700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492170157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2647856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1251739522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655196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1868727934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059427" name="Notes Placeholder 3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1846397014" name="Slide Number Placeholder 2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41262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1956845177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7387791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1935388667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0515804" name="Notes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914342" y="4343126"/>
            <a:ext cx="5028523" cy="411418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/>
          </a:bodyPr>
          <a:lstStyle/>
          <a:p>
            <a:pPr>
              <a:defRPr/>
            </a:pPr>
            <a:endParaRPr sz="1800"/>
          </a:p>
        </p:txBody>
      </p:sp>
      <p:sp>
        <p:nvSpPr>
          <p:cNvPr id="2021896393" name="Slide Number Placeholder 3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359" cy="3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3" tIns="44996" rIns="89993" bIns="44996" anchor="t">
            <a:normAutofit fontScale="25000" lnSpcReduction="20000"/>
          </a:bodyPr>
          <a:lstStyle/>
          <a:p>
            <a:pPr>
              <a:defRPr/>
            </a:pPr>
            <a:endParaRPr sz="7000">
              <a:solidFill>
                <a:srgbClr val="E6223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468" y="263400"/>
            <a:ext cx="18997150" cy="131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Driehoek"/>
          <p:cNvSpPr/>
          <p:nvPr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2478" y="451111"/>
            <a:ext cx="25224451" cy="1423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61980" y="-19513"/>
            <a:ext cx="24507959" cy="1375502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9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30" y="-33385"/>
            <a:ext cx="22501585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30" y="-61797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_5b_A4_5d__20_Tekst_20__2b__20_Beeld_20_groo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6234331" name="Dianummer"/>
          <p:cNvSpPr txBox="1">
            <a:spLocks noGrp="1"/>
          </p:cNvSpPr>
          <p:nvPr>
            <p:ph type="sldNum" sz="quarter" idx="1"/>
          </p:nvPr>
        </p:nvSpPr>
        <p:spPr bwMode="auto">
          <a:xfrm>
            <a:off x="704881" y="12783194"/>
            <a:ext cx="469711" cy="461718"/>
          </a:xfrm>
        </p:spPr>
        <p:txBody>
          <a:bodyPr anchor="t"/>
          <a:lstStyle/>
          <a:p>
            <a:pPr>
              <a:defRPr sz="3000" strike="noStrike"/>
            </a:pPr>
            <a:fld id="{5CC2A059-B141-45A7-B910-B096D6D06820}" type="slidenum">
              <a:rPr lang="en-GB" smtClean="0"/>
              <a:pPr>
                <a:defRPr sz="3000" strike="noStrike"/>
              </a:pPr>
              <a:t>‹#›</a:t>
            </a:fld>
            <a:endParaRPr lang="en-GB" sz="2000"/>
          </a:p>
        </p:txBody>
      </p:sp>
      <p:sp>
        <p:nvSpPr>
          <p:cNvPr id="634136307" name="Tijdelijke aanduiding voor voettekst 9"/>
          <p:cNvSpPr txBox="1">
            <a:spLocks noGrp="1"/>
          </p:cNvSpPr>
          <p:nvPr>
            <p:ph type="ftr" sz="quarter" idx="2"/>
          </p:nvPr>
        </p:nvSpPr>
        <p:spPr bwMode="auto">
          <a:xfrm>
            <a:off x="2654285" y="12286728"/>
            <a:ext cx="17553636" cy="1335310"/>
          </a:xfrm>
        </p:spPr>
        <p:txBody>
          <a:bodyPr anchor="t"/>
          <a:lstStyle/>
          <a:p>
            <a:pPr>
              <a:defRPr sz="3000" strike="noStrike"/>
            </a:pPr>
            <a:endParaRPr lang="en-GB" sz="3000"/>
          </a:p>
        </p:txBody>
      </p:sp>
    </p:spTree>
    <p:extLst>
      <p:ext uri="{BB962C8B-B14F-4D97-AF65-F5344CB8AC3E}">
        <p14:creationId xmlns:p14="http://schemas.microsoft.com/office/powerpoint/2010/main" val="283653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635000" y="635000"/>
            <a:ext cx="23114000" cy="107721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none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/>
              <a:t>Presentatie titel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823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2"/>
            <a:ext cx="11023600" cy="1092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34BD67-C699-BFC3-F690-151748EACE05}"/>
              </a:ext>
            </a:extLst>
          </p:cNvPr>
          <p:cNvSpPr txBox="1">
            <a:spLocks/>
          </p:cNvSpPr>
          <p:nvPr userDrawn="1"/>
        </p:nvSpPr>
        <p:spPr>
          <a:xfrm>
            <a:off x="2403618" y="12684000"/>
            <a:ext cx="9000000" cy="540000"/>
          </a:xfrm>
          <a:prstGeom prst="rect">
            <a:avLst/>
          </a:prstGeom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dirty="0"/>
              <a:t>M. Naafs, P. Bos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179A1E9-CABB-351D-713D-A96E9E2A4013}"/>
              </a:ext>
            </a:extLst>
          </p:cNvPr>
          <p:cNvSpPr txBox="1">
            <a:spLocks/>
          </p:cNvSpPr>
          <p:nvPr userDrawn="1"/>
        </p:nvSpPr>
        <p:spPr>
          <a:xfrm>
            <a:off x="17603692" y="12684000"/>
            <a:ext cx="2880000" cy="540000"/>
          </a:xfrm>
          <a:prstGeom prst="rect">
            <a:avLst/>
          </a:prstGeom>
        </p:spPr>
        <p:txBody>
          <a:bodyPr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dirty="0"/>
              <a:t>July 2</a:t>
            </a:r>
            <a:r>
              <a:rPr lang="en-US" baseline="30000" dirty="0"/>
              <a:t>nd</a:t>
            </a:r>
            <a:r>
              <a:rPr lang="en-US" dirty="0"/>
              <a:t> 2025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662" r:id="rId9"/>
    <p:sldLayoutId id="2147483701" r:id="rId10"/>
    <p:sldLayoutId id="2147483668" r:id="rId11"/>
    <p:sldLayoutId id="2147483660" r:id="rId12"/>
    <p:sldLayoutId id="2147483704" r:id="rId13"/>
    <p:sldLayoutId id="2147483705" r:id="rId14"/>
    <p:sldLayoutId id="2147483706" r:id="rId15"/>
    <p:sldLayoutId id="2147483707" r:id="rId16"/>
    <p:sldLayoutId id="2147483703" r:id="rId17"/>
    <p:sldLayoutId id="2147483661" r:id="rId18"/>
    <p:sldLayoutId id="2147483664" r:id="rId19"/>
    <p:sldLayoutId id="2147483667" r:id="rId20"/>
    <p:sldLayoutId id="2147483702" r:id="rId21"/>
    <p:sldLayoutId id="2147483697" r:id="rId22"/>
    <p:sldLayoutId id="2147483674" r:id="rId23"/>
    <p:sldLayoutId id="2147483677" r:id="rId24"/>
    <p:sldLayoutId id="2147483698" r:id="rId25"/>
    <p:sldLayoutId id="2147483699" r:id="rId26"/>
    <p:sldLayoutId id="2147483672" r:id="rId27"/>
    <p:sldLayoutId id="2147483675" r:id="rId28"/>
    <p:sldLayoutId id="2147483678" r:id="rId29"/>
    <p:sldLayoutId id="2147483681" r:id="rId30"/>
    <p:sldLayoutId id="2147483684" r:id="rId31"/>
    <p:sldLayoutId id="2147483673" r:id="rId32"/>
    <p:sldLayoutId id="2147483676" r:id="rId33"/>
    <p:sldLayoutId id="2147483679" r:id="rId34"/>
    <p:sldLayoutId id="2147483682" r:id="rId35"/>
    <p:sldLayoutId id="2147483685" r:id="rId36"/>
    <p:sldLayoutId id="2147483686" r:id="rId37"/>
    <p:sldLayoutId id="2147483688" r:id="rId38"/>
    <p:sldLayoutId id="2147483689" r:id="rId39"/>
    <p:sldLayoutId id="2147483690" r:id="rId40"/>
    <p:sldLayoutId id="2147483708" r:id="rId41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nikhef.nl/bosp/ptolemy_daq_desig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mailto::pascal.bos@nikhef.n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97BAA-F62C-2E42-BA16-8A08879E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000" y="5687462"/>
            <a:ext cx="18000000" cy="4320000"/>
          </a:xfrm>
        </p:spPr>
        <p:txBody>
          <a:bodyPr anchor="t" anchorCtr="0"/>
          <a:lstStyle/>
          <a:p>
            <a:pPr algn="ctr"/>
            <a:r>
              <a:rPr lang="nl-NL" cap="none" dirty="0"/>
              <a:t>Update on </a:t>
            </a:r>
            <a:r>
              <a:rPr lang="nl-NL" cap="none" dirty="0" err="1"/>
              <a:t>upconverter</a:t>
            </a:r>
            <a:r>
              <a:rPr lang="nl-NL" cap="none" dirty="0"/>
              <a:t> design, </a:t>
            </a:r>
            <a:r>
              <a:rPr lang="nl-NL" cap="none" dirty="0" err="1"/>
              <a:t>closed</a:t>
            </a:r>
            <a:r>
              <a:rPr lang="nl-NL" cap="none" dirty="0"/>
              <a:t> loop test &amp; Firmware design (ALPACA)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552BE2-9607-ED40-A35B-EE701CBAA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61204" y="12181956"/>
            <a:ext cx="5040000" cy="900000"/>
          </a:xfrm>
        </p:spPr>
        <p:txBody>
          <a:bodyPr/>
          <a:lstStyle/>
          <a:p>
            <a:r>
              <a:rPr lang="nl-NL" dirty="0" err="1"/>
              <a:t>July</a:t>
            </a:r>
            <a:r>
              <a:rPr lang="nl-NL" dirty="0"/>
              <a:t> 2</a:t>
            </a:r>
            <a:r>
              <a:rPr lang="nl-NL" baseline="30000" dirty="0"/>
              <a:t>nd</a:t>
            </a:r>
            <a:r>
              <a:rPr lang="nl-NL" dirty="0"/>
              <a:t> 2025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805987-FBEC-1D45-A185-B41FA898A2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96" y="9979642"/>
            <a:ext cx="18378408" cy="3102314"/>
          </a:xfrm>
        </p:spPr>
        <p:txBody>
          <a:bodyPr/>
          <a:lstStyle/>
          <a:p>
            <a:r>
              <a:rPr lang="nl-NL" sz="4000" cap="none" dirty="0"/>
              <a:t>M. Naafs, P. Bos</a:t>
            </a:r>
            <a:br>
              <a:rPr lang="nl-NL" sz="4000" cap="none" dirty="0"/>
            </a:br>
            <a:br>
              <a:rPr lang="nl-NL" sz="4000" cap="none" dirty="0"/>
            </a:br>
            <a:r>
              <a:rPr lang="nl-NL" sz="4000" cap="none" dirty="0"/>
              <a:t>Nikhef contributors: M. Naafs (EE), P. Bos (EE), G. Visser (EE),</a:t>
            </a:r>
            <a:br>
              <a:rPr lang="nl-NL" sz="4000" cap="none" dirty="0"/>
            </a:br>
            <a:r>
              <a:rPr lang="nl-NL" sz="4000" cap="none" dirty="0"/>
              <a:t>M. Adams (ME), V. van Beveren (SWE), T. Damen (SWE),</a:t>
            </a:r>
            <a:br>
              <a:rPr lang="nl-NL" sz="4000" cap="none" dirty="0"/>
            </a:br>
            <a:r>
              <a:rPr lang="nl-NL" sz="4000" cap="none" dirty="0"/>
              <a:t>J. </a:t>
            </a:r>
            <a:r>
              <a:rPr lang="nl-NL" sz="4000" cap="none" dirty="0" err="1"/>
              <a:t>Mead</a:t>
            </a:r>
            <a:r>
              <a:rPr lang="nl-NL" sz="4000" cap="none" dirty="0"/>
              <a:t> (</a:t>
            </a:r>
            <a:r>
              <a:rPr lang="nl-NL" sz="4000" cap="none" dirty="0" err="1"/>
              <a:t>Phys</a:t>
            </a:r>
            <a:r>
              <a:rPr lang="nl-NL" sz="4000" cap="none" dirty="0"/>
              <a:t>), A.P. Colijn (</a:t>
            </a:r>
            <a:r>
              <a:rPr lang="nl-NL" sz="4000" cap="none" dirty="0" err="1"/>
              <a:t>Phys</a:t>
            </a:r>
            <a:r>
              <a:rPr lang="nl-NL" sz="4000" cap="non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996486" y="1510002"/>
            <a:ext cx="11181358" cy="8420410"/>
          </a:xfrm>
        </p:spPr>
        <p:txBody>
          <a:bodyPr/>
          <a:lstStyle/>
          <a:p>
            <a:r>
              <a:rPr lang="en-GB" dirty="0"/>
              <a:t>Upconverter produces ~ 3 dBm output power </a:t>
            </a:r>
            <a:r>
              <a:rPr lang="en-GB" dirty="0">
                <a:sym typeface="Wingdings" panose="05000000000000000000" pitchFamily="2" charset="2"/>
              </a:rPr>
              <a:t> we need -120 dBm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Making controlled attenuation is hard. It is cheaper to buy than to make yourself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We chose R&amp;S RSC controllable step attenuator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The remainder of attenuation is done with up to 60 dB of inline coaxial 2.92 mm attenuators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Controllable attenuator</a:t>
            </a:r>
          </a:p>
        </p:txBody>
      </p:sp>
      <p:pic>
        <p:nvPicPr>
          <p:cNvPr id="6" name="Picture Placeholder 5" descr="A back of a machine&#10;&#10;AI-generated content may be incorrect.">
            <a:extLst>
              <a:ext uri="{FF2B5EF4-FFF2-40B4-BE49-F238E27FC236}">
                <a16:creationId xmlns:a16="http://schemas.microsoft.com/office/drawing/2014/main" id="{1724B007-5824-3A1B-5920-D7DB49849879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-114"/>
          <a:stretch/>
        </p:blipFill>
        <p:spPr>
          <a:xfrm>
            <a:off x="704850" y="8609539"/>
            <a:ext cx="4054899" cy="2641746"/>
          </a:xfrm>
        </p:spPr>
      </p:pic>
      <p:pic>
        <p:nvPicPr>
          <p:cNvPr id="10" name="Picture 9" descr="A close-up of a digital device&#10;&#10;AI-generated content may be incorrect.">
            <a:extLst>
              <a:ext uri="{FF2B5EF4-FFF2-40B4-BE49-F238E27FC236}">
                <a16:creationId xmlns:a16="http://schemas.microsoft.com/office/drawing/2014/main" id="{B53610E8-DBAA-C842-90B0-06ECB1800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2063594"/>
            <a:ext cx="6384275" cy="35911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9B7D295-4D59-C227-9DBE-2351A8727E73}"/>
              </a:ext>
            </a:extLst>
          </p:cNvPr>
          <p:cNvGrpSpPr>
            <a:grpSpLocks noChangeAspect="1"/>
          </p:cNvGrpSpPr>
          <p:nvPr/>
        </p:nvGrpSpPr>
        <p:grpSpPr>
          <a:xfrm>
            <a:off x="923036" y="5919902"/>
            <a:ext cx="3836713" cy="2218832"/>
            <a:chOff x="7453123" y="3325156"/>
            <a:chExt cx="9246665" cy="5347493"/>
          </a:xfrm>
        </p:grpSpPr>
        <p:pic>
          <p:nvPicPr>
            <p:cNvPr id="8" name="Picture 7" descr="A close-up of several electronic devices&#10;&#10;AI-generated content may be incorrect.">
              <a:extLst>
                <a:ext uri="{FF2B5EF4-FFF2-40B4-BE49-F238E27FC236}">
                  <a16:creationId xmlns:a16="http://schemas.microsoft.com/office/drawing/2014/main" id="{A2D3DCD3-5D6A-EA02-E197-6552CB29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457" y="3721737"/>
              <a:ext cx="8564331" cy="495091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162FD1-9FB9-C48A-B2DD-A47A7B293FDE}"/>
                </a:ext>
              </a:extLst>
            </p:cNvPr>
            <p:cNvSpPr>
              <a:spLocks/>
            </p:cNvSpPr>
            <p:nvPr/>
          </p:nvSpPr>
          <p:spPr>
            <a:xfrm rot="20645407">
              <a:off x="7453123" y="3325156"/>
              <a:ext cx="6429453" cy="3652129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306A31-5388-7F50-E34F-F37EA3217FA1}"/>
              </a:ext>
            </a:extLst>
          </p:cNvPr>
          <p:cNvCxnSpPr>
            <a:cxnSpLocks/>
          </p:cNvCxnSpPr>
          <p:nvPr/>
        </p:nvCxnSpPr>
        <p:spPr>
          <a:xfrm>
            <a:off x="2811439" y="7287904"/>
            <a:ext cx="2715904" cy="2980196"/>
          </a:xfrm>
          <a:prstGeom prst="straightConnector1">
            <a:avLst/>
          </a:prstGeom>
          <a:noFill/>
          <a:ln w="1270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9D09009-16D8-B598-EA91-F518B4D44092}"/>
              </a:ext>
            </a:extLst>
          </p:cNvPr>
          <p:cNvSpPr txBox="1">
            <a:spLocks/>
          </p:cNvSpPr>
          <p:nvPr/>
        </p:nvSpPr>
        <p:spPr>
          <a:xfrm>
            <a:off x="5634540" y="10268100"/>
            <a:ext cx="9405293" cy="132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External attenuator (RSC-Z405):</a:t>
            </a:r>
            <a:br>
              <a:rPr lang="en-GB" sz="4000" dirty="0"/>
            </a:br>
            <a:r>
              <a:rPr lang="en-GB" sz="4000" dirty="0"/>
              <a:t>DC to 40 GHz, 5 dB steps, 0 – 75 dB</a:t>
            </a:r>
          </a:p>
        </p:txBody>
      </p:sp>
    </p:spTree>
    <p:extLst>
      <p:ext uri="{BB962C8B-B14F-4D97-AF65-F5344CB8AC3E}">
        <p14:creationId xmlns:p14="http://schemas.microsoft.com/office/powerpoint/2010/main" val="3955573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/>
              <a:t>Please switch from thinking analogue to digital now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On to part II, Digital design &amp; FW</a:t>
            </a:r>
          </a:p>
        </p:txBody>
      </p:sp>
    </p:spTree>
    <p:extLst>
      <p:ext uri="{BB962C8B-B14F-4D97-AF65-F5344CB8AC3E}">
        <p14:creationId xmlns:p14="http://schemas.microsoft.com/office/powerpoint/2010/main" val="6571537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9774931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1</a:t>
            </a:r>
          </a:p>
        </p:txBody>
      </p:sp>
      <p:sp>
        <p:nvSpPr>
          <p:cNvPr id="535042514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2" y="635389"/>
            <a:ext cx="11718744" cy="76248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 dirty="0">
                <a:solidFill>
                  <a:srgbClr val="E6223D"/>
                </a:solidFill>
                <a:latin typeface="Arial"/>
                <a:ea typeface="Arial"/>
                <a:cs typeface="Arial"/>
              </a:rPr>
              <a:t>Digital design, status</a:t>
            </a:r>
            <a:endParaRPr dirty="0"/>
          </a:p>
        </p:txBody>
      </p:sp>
      <p:sp>
        <p:nvSpPr>
          <p:cNvPr id="614038533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35042" y="3429355"/>
            <a:ext cx="11180902" cy="81460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What we are doing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Where we are now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Where we are going</a:t>
            </a:r>
            <a:endParaRPr dirty="0"/>
          </a:p>
        </p:txBody>
      </p:sp>
      <p:pic>
        <p:nvPicPr>
          <p:cNvPr id="698261321" name="Picture 698261320"/>
          <p:cNvPicPr/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13906830" y="347"/>
            <a:ext cx="9143659" cy="1219178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1569779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rPr dirty="0"/>
              <a:t>2</a:t>
            </a:r>
          </a:p>
        </p:txBody>
      </p:sp>
      <p:sp>
        <p:nvSpPr>
          <p:cNvPr id="2040136491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9703" cy="215469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 dirty="0">
                <a:solidFill>
                  <a:srgbClr val="E6223D"/>
                </a:solidFill>
                <a:latin typeface="Arial"/>
                <a:ea typeface="Arial"/>
                <a:cs typeface="Arial"/>
              </a:rPr>
              <a:t>Digital design, status,</a:t>
            </a:r>
            <a:endParaRPr dirty="0"/>
          </a:p>
          <a:p>
            <a:pPr>
              <a:defRPr/>
            </a:pPr>
            <a:endParaRPr sz="4000" dirty="0"/>
          </a:p>
          <a:p>
            <a:pPr>
              <a:defRPr/>
            </a:pPr>
            <a:r>
              <a:rPr sz="5001" cap="all" dirty="0">
                <a:solidFill>
                  <a:srgbClr val="E6223D"/>
                </a:solidFill>
                <a:latin typeface="Arial"/>
                <a:ea typeface="Arial"/>
                <a:cs typeface="Arial"/>
              </a:rPr>
              <a:t>What is happening?</a:t>
            </a:r>
            <a:endParaRPr dirty="0"/>
          </a:p>
        </p:txBody>
      </p:sp>
      <p:sp>
        <p:nvSpPr>
          <p:cNvPr id="1776944098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10994" y="3059524"/>
            <a:ext cx="12341906" cy="5997252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rmAutofit/>
          </a:bodyPr>
          <a:lstStyle/>
          <a:p>
            <a:pPr marL="571500" indent="-5715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sz="3600" dirty="0">
                <a:latin typeface="Arial"/>
                <a:ea typeface="Arial"/>
                <a:cs typeface="Arial"/>
              </a:rPr>
              <a:t>We are using a FPGA with integrated ADC’s to process the first signals originating from the electrons.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sz="3600" dirty="0">
                <a:latin typeface="Arial"/>
                <a:ea typeface="Arial"/>
                <a:cs typeface="Arial"/>
              </a:rPr>
              <a:t>This is achieved by a using a 2D FFT engine, that allows lossless frequency domain transformations.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sz="3600" dirty="0">
                <a:latin typeface="Arial"/>
                <a:ea typeface="Arial"/>
                <a:cs typeface="Arial"/>
              </a:rPr>
              <a:t>It’s called: “Advanced Lossless Processor for Analogue” Conversions and Analysis.</a:t>
            </a:r>
            <a:br>
              <a:rPr sz="3600" dirty="0">
                <a:latin typeface="Arial"/>
                <a:ea typeface="Arial"/>
                <a:cs typeface="Arial"/>
              </a:rPr>
            </a:br>
            <a:r>
              <a:rPr sz="3600" dirty="0">
                <a:latin typeface="Arial"/>
                <a:ea typeface="Arial"/>
                <a:cs typeface="Arial"/>
              </a:rPr>
              <a:t>Or ALPACA for short.</a:t>
            </a:r>
            <a:r>
              <a:rPr sz="5501" dirty="0">
                <a:latin typeface="Arial"/>
                <a:ea typeface="Arial"/>
                <a:cs typeface="Arial"/>
              </a:rPr>
              <a:t> </a:t>
            </a:r>
            <a:r>
              <a:rPr sz="1600" dirty="0">
                <a:latin typeface="Arial"/>
                <a:ea typeface="Arial"/>
                <a:cs typeface="Arial"/>
              </a:rPr>
              <a:t>(thx </a:t>
            </a:r>
            <a:r>
              <a:rPr sz="1600" dirty="0" err="1">
                <a:latin typeface="Arial"/>
                <a:ea typeface="Arial"/>
                <a:cs typeface="Arial"/>
              </a:rPr>
              <a:t>chatgpt</a:t>
            </a:r>
            <a:r>
              <a:rPr sz="1600" dirty="0">
                <a:latin typeface="Arial"/>
                <a:ea typeface="Arial"/>
                <a:cs typeface="Arial"/>
              </a:rPr>
              <a:t>)</a:t>
            </a:r>
            <a:r>
              <a:rPr sz="5501" dirty="0">
                <a:latin typeface="Arial"/>
                <a:ea typeface="Arial"/>
                <a:cs typeface="Arial"/>
              </a:rPr>
              <a:t>  </a:t>
            </a:r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dirty="0"/>
          </a:p>
        </p:txBody>
      </p:sp>
      <p:sp>
        <p:nvSpPr>
          <p:cNvPr id="259103831" name="TextBox 259103830"/>
          <p:cNvSpPr txBox="1"/>
          <p:nvPr/>
        </p:nvSpPr>
        <p:spPr bwMode="auto">
          <a:xfrm>
            <a:off x="17766157" y="5348064"/>
            <a:ext cx="2524533" cy="305179"/>
          </a:xfrm>
          <a:prstGeom prst="rect">
            <a:avLst/>
          </a:prstGeom>
          <a:noFill/>
        </p:spPr>
        <p:txBody>
          <a:bodyPr vertOverflow="overflow" horzOverflow="overflow" vert="horz" wrap="square" lIns="91446" tIns="45723" rIns="91446" bIns="45723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1400"/>
          </a:p>
        </p:txBody>
      </p:sp>
      <p:pic>
        <p:nvPicPr>
          <p:cNvPr id="981488576" name="Picture 98148857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03595" y="7246649"/>
            <a:ext cx="10227507" cy="4889398"/>
          </a:xfrm>
          <a:prstGeom prst="rect">
            <a:avLst/>
          </a:prstGeom>
        </p:spPr>
      </p:pic>
      <p:pic>
        <p:nvPicPr>
          <p:cNvPr id="1379277670" name="Picture 1379277669"/>
          <p:cNvPicPr/>
          <p:nvPr/>
        </p:nvPicPr>
        <p:blipFill>
          <a:blip r:embed="rId4">
            <a:alphaModFix/>
            <a:lum/>
          </a:blip>
          <a:stretch/>
        </p:blipFill>
        <p:spPr bwMode="auto">
          <a:xfrm>
            <a:off x="13597948" y="735658"/>
            <a:ext cx="10762942" cy="1013438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7679802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3</a:t>
            </a:r>
          </a:p>
        </p:txBody>
      </p:sp>
      <p:sp>
        <p:nvSpPr>
          <p:cNvPr id="626273010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6823" cy="152445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>
                <a:solidFill>
                  <a:srgbClr val="E6223D"/>
                </a:solidFill>
                <a:latin typeface="Arial"/>
                <a:ea typeface="Arial"/>
                <a:cs typeface="Arial"/>
              </a:rPr>
              <a:t>Digital design, status,</a:t>
            </a:r>
            <a:endParaRPr/>
          </a:p>
          <a:p>
            <a:pPr>
              <a:defRPr/>
            </a:pPr>
            <a:r>
              <a:rPr sz="5001" cap="all">
                <a:solidFill>
                  <a:srgbClr val="E6223D"/>
                </a:solidFill>
                <a:latin typeface="Arial"/>
                <a:ea typeface="Arial"/>
                <a:cs typeface="Arial"/>
              </a:rPr>
              <a:t>Inside Alpaca</a:t>
            </a:r>
            <a:endParaRPr/>
          </a:p>
        </p:txBody>
      </p:sp>
      <p:sp>
        <p:nvSpPr>
          <p:cNvPr id="676876562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35041" y="3429355"/>
            <a:ext cx="12665323" cy="790201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latin typeface="Arial"/>
                <a:ea typeface="Arial"/>
                <a:cs typeface="Arial"/>
              </a:rPr>
              <a:t>ALPACA uses a 2D Fast Fourier Transform called 	“Bailey’s Algorithm”. Ideal for parallel processors and 	perfect for FPGA’s.</a:t>
            </a:r>
            <a:endParaRPr sz="3600" dirty="0">
              <a:latin typeface="Arial"/>
              <a:ea typeface="Arial"/>
              <a:cs typeface="Arial"/>
            </a:endParaRPr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latin typeface="Arial"/>
                <a:ea typeface="Arial"/>
                <a:cs typeface="Arial"/>
              </a:rPr>
              <a:t>Currently we can perform 2^16 points FFT’s 13</a:t>
            </a:r>
            <a:r>
              <a:rPr lang="en-US" sz="3600" dirty="0">
                <a:latin typeface="Adwaita Mono"/>
                <a:ea typeface="Adwaita Mono"/>
                <a:cs typeface="Adwaita Mono"/>
              </a:rPr>
              <a:t>μ</a:t>
            </a:r>
            <a:r>
              <a:rPr lang="en-US" sz="3600" dirty="0">
                <a:latin typeface="Arial"/>
                <a:ea typeface="Arial"/>
                <a:cs typeface="Arial"/>
              </a:rPr>
              <a:t>s. 	Resulting in 76kHz of frequency resolution. Without 	throwing away a literal bit of information. (But we are 	Hann windowing, so some suppression is being done)</a:t>
            </a:r>
            <a:endParaRPr lang="en-US" sz="5501" dirty="0">
              <a:latin typeface="Arial"/>
              <a:ea typeface="Arial"/>
              <a:cs typeface="Arial"/>
            </a:endParaRPr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latin typeface="Arial"/>
                <a:ea typeface="Arial"/>
                <a:cs typeface="Arial"/>
              </a:rPr>
              <a:t>Better resolutions can be achieved by: 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Lowering sample rate (at the cost of bandwidth)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Increase 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fft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size (at the cost of refresh rate.)</a:t>
            </a:r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3600" dirty="0">
                <a:latin typeface="Arial"/>
                <a:ea typeface="Arial"/>
                <a:cs typeface="Arial"/>
              </a:rPr>
              <a:t>Currently a basic trigger function is ready. By “box 	triggering”, this can be adjusted at run time and can be 	adjusted/expanded to our needs.  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3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1060254566" name="Picture 1060254565"/>
          <p:cNvPicPr/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16360234" y="348"/>
            <a:ext cx="7999577" cy="1198730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4779060" name="Dianummer 2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4</a:t>
            </a:r>
          </a:p>
        </p:txBody>
      </p:sp>
      <p:sp>
        <p:nvSpPr>
          <p:cNvPr id="890843337" name="HOOFDTITEL VAN DEZE SLIDE, EVENTUEEL OVER MEERDERE REGELS. 2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5743" cy="238568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>
                <a:solidFill>
                  <a:srgbClr val="E6223D"/>
                </a:solidFill>
                <a:latin typeface="Arial"/>
                <a:ea typeface="Arial"/>
                <a:cs typeface="Arial"/>
              </a:rPr>
              <a:t>Digital design, status,</a:t>
            </a:r>
            <a:endParaRPr lang="en-US" sz="5001" cap="all">
              <a:solidFill>
                <a:srgbClr val="E6223D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5001" cap="all">
                <a:solidFill>
                  <a:srgbClr val="E6223D"/>
                </a:solidFill>
                <a:latin typeface="Arial"/>
                <a:ea typeface="Arial"/>
                <a:cs typeface="Arial"/>
              </a:rPr>
              <a:t>Where is alpaca going?</a:t>
            </a:r>
            <a:endParaRPr sz="5001"/>
          </a:p>
          <a:p>
            <a:pPr>
              <a:defRPr/>
            </a:pPr>
            <a:endParaRPr/>
          </a:p>
        </p:txBody>
      </p:sp>
      <p:sp>
        <p:nvSpPr>
          <p:cNvPr id="1972752277" name="Hoofdtekst 2"/>
          <p:cNvSpPr txBox="1">
            <a:spLocks noGrp="1"/>
          </p:cNvSpPr>
          <p:nvPr>
            <p:ph idx="4294967295"/>
          </p:nvPr>
        </p:nvSpPr>
        <p:spPr bwMode="auto">
          <a:xfrm>
            <a:off x="457202" y="2514953"/>
            <a:ext cx="15100590" cy="937261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5501">
                <a:latin typeface="Arial"/>
                <a:ea typeface="Arial"/>
                <a:cs typeface="Arial"/>
              </a:rPr>
              <a:t>Future development could focus on: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5501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Suppressing the weighting effect. Caused by  	 windowing (high cost because of double   	 	 	 implementation).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5501">
                <a:solidFill>
                  <a:srgbClr val="000000"/>
                </a:solidFill>
                <a:latin typeface="Arial"/>
                <a:ea typeface="Arial"/>
                <a:cs typeface="Arial"/>
              </a:rPr>
              <a:t>Increasing frequency resolution.</a:t>
            </a:r>
          </a:p>
          <a:p>
            <a:pPr marL="400090" lvl="1"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5501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Integrating the RFSoC into test setup at 	 			 LNGS (current priority).</a:t>
            </a:r>
            <a:endParaRPr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4400">
                <a:latin typeface="Arial"/>
                <a:cs typeface="Arial"/>
              </a:rPr>
              <a:t>Sources :</a:t>
            </a:r>
            <a:r>
              <a:rPr sz="4400" u="sng">
                <a:latin typeface="Arial"/>
                <a:cs typeface="Arial"/>
                <a:hlinkClick r:id="rId3"/>
              </a:rPr>
              <a:t>https://gitlab.nikhef.nl/bosp/ptolemy_daq_design</a:t>
            </a:r>
            <a:endParaRPr sz="4400"/>
          </a:p>
          <a:p>
            <a:pPr indent="691584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4400"/>
              <a:t>Email: </a:t>
            </a:r>
            <a:r>
              <a:rPr sz="4400" u="sng">
                <a:hlinkClick r:id="rId4"/>
              </a:rPr>
              <a:t>pascal.bos@nikhef.nl</a:t>
            </a:r>
            <a:endParaRPr sz="4400"/>
          </a:p>
        </p:txBody>
      </p:sp>
      <p:pic>
        <p:nvPicPr>
          <p:cNvPr id="1455559136" name="Picture 1455559135"/>
          <p:cNvPicPr/>
          <p:nvPr/>
        </p:nvPicPr>
        <p:blipFill>
          <a:blip r:embed="rId5">
            <a:alphaModFix/>
            <a:lum/>
          </a:blip>
          <a:stretch/>
        </p:blipFill>
        <p:spPr bwMode="auto">
          <a:xfrm>
            <a:off x="17716022" y="33770"/>
            <a:ext cx="5665818" cy="57685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92082661" name="Picture 1792082660"/>
          <p:cNvPicPr/>
          <p:nvPr/>
        </p:nvPicPr>
        <p:blipFill>
          <a:blip r:embed="rId6">
            <a:alphaModFix/>
            <a:lum/>
          </a:blip>
          <a:stretch/>
        </p:blipFill>
        <p:spPr bwMode="auto">
          <a:xfrm>
            <a:off x="15894455" y="5632161"/>
            <a:ext cx="8489474" cy="649035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732658" y="11166839"/>
            <a:ext cx="4982733" cy="460469"/>
          </a:xfrm>
        </p:spPr>
        <p:txBody>
          <a:bodyPr/>
          <a:lstStyle/>
          <a:p>
            <a:r>
              <a:rPr lang="en-GB" sz="2800" dirty="0"/>
              <a:t>Downconverter in use @LNGS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pic>
        <p:nvPicPr>
          <p:cNvPr id="5" name="Picture Placeholder 4" descr="Several electronic devices on a table&#10;&#10;AI-generated content may be incorrect.">
            <a:extLst>
              <a:ext uri="{FF2B5EF4-FFF2-40B4-BE49-F238E27FC236}">
                <a16:creationId xmlns:a16="http://schemas.microsoft.com/office/drawing/2014/main" id="{3158F16A-3135-31AD-CED4-3943BDFE3CFF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b="2857"/>
          <a:stretch>
            <a:fillRect/>
          </a:stretch>
        </p:blipFill>
        <p:spPr>
          <a:xfrm>
            <a:off x="635000" y="2794000"/>
            <a:ext cx="11178051" cy="812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9EC19A-FA7D-196E-C81F-C2E53E20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13458825" y="2793999"/>
            <a:ext cx="5112804" cy="8127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6F1D109-854A-100B-9BCB-04475A73513C}"/>
              </a:ext>
            </a:extLst>
          </p:cNvPr>
          <p:cNvSpPr txBox="1">
            <a:spLocks/>
          </p:cNvSpPr>
          <p:nvPr/>
        </p:nvSpPr>
        <p:spPr>
          <a:xfrm>
            <a:off x="12790194" y="11189427"/>
            <a:ext cx="6450065" cy="43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800" dirty="0" err="1"/>
              <a:t>RFSoC</a:t>
            </a:r>
            <a:r>
              <a:rPr lang="en-GB" sz="2800" dirty="0"/>
              <a:t> for FW </a:t>
            </a:r>
            <a:r>
              <a:rPr lang="en-GB" sz="2800" dirty="0" err="1"/>
              <a:t>developemtent</a:t>
            </a:r>
            <a:r>
              <a:rPr lang="en-GB" sz="2800" dirty="0"/>
              <a:t> @Nikhef</a:t>
            </a:r>
          </a:p>
        </p:txBody>
      </p:sp>
    </p:spTree>
    <p:extLst>
      <p:ext uri="{BB962C8B-B14F-4D97-AF65-F5344CB8AC3E}">
        <p14:creationId xmlns:p14="http://schemas.microsoft.com/office/powerpoint/2010/main" val="23123415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 err="1"/>
              <a:t>Backupslides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C64C9-482A-B47A-67B9-75B3D6AC2F8D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457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BDAF20F-082E-4896-A0DD-C31E1BDE5418}"/>
              </a:ext>
            </a:extLst>
          </p:cNvPr>
          <p:cNvSpPr txBox="1">
            <a:spLocks/>
          </p:cNvSpPr>
          <p:nvPr/>
        </p:nvSpPr>
        <p:spPr>
          <a:xfrm>
            <a:off x="2476500" y="635000"/>
            <a:ext cx="212725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all" spc="0" baseline="0">
                <a:ln>
                  <a:noFill/>
                </a:ln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/>
              <a:t>“First Light”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F369CB-3F12-47BD-9396-1E49E605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1" y="1881103"/>
            <a:ext cx="12026848" cy="7986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D7088-5FA4-4D98-BA8B-DC535738C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825" y="1712218"/>
            <a:ext cx="11184835" cy="8388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694EC2-28AA-4A31-879D-C63A5CA52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7" r="13004" b="19314"/>
          <a:stretch/>
        </p:blipFill>
        <p:spPr>
          <a:xfrm>
            <a:off x="12681825" y="7347285"/>
            <a:ext cx="5216857" cy="504079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softEdge rad="0"/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65BF78-449C-4E04-AAEC-FE36EA3B1C26}"/>
              </a:ext>
            </a:extLst>
          </p:cNvPr>
          <p:cNvCxnSpPr>
            <a:cxnSpLocks/>
          </p:cNvCxnSpPr>
          <p:nvPr/>
        </p:nvCxnSpPr>
        <p:spPr>
          <a:xfrm flipH="1">
            <a:off x="13277199" y="1528530"/>
            <a:ext cx="2267607" cy="3972190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BBC7BB-DC2E-4C55-9B35-7A3E4AA43B74}"/>
              </a:ext>
            </a:extLst>
          </p:cNvPr>
          <p:cNvSpPr txBox="1"/>
          <p:nvPr/>
        </p:nvSpPr>
        <p:spPr>
          <a:xfrm>
            <a:off x="6535227" y="11250666"/>
            <a:ext cx="50686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 (26.5GHz)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1D0CF-2E27-41B1-872A-4548AAB2BE37}"/>
              </a:ext>
            </a:extLst>
          </p:cNvPr>
          <p:cNvSpPr txBox="1"/>
          <p:nvPr/>
        </p:nvSpPr>
        <p:spPr>
          <a:xfrm>
            <a:off x="17898682" y="10332538"/>
            <a:ext cx="613308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0" b="0" i="0" u="none" strike="noStrike" cap="none" spc="0" normalizeH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Downconverter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5F251-663D-42E3-B9A2-2997AA6A56D1}"/>
              </a:ext>
            </a:extLst>
          </p:cNvPr>
          <p:cNvCxnSpPr>
            <a:cxnSpLocks/>
          </p:cNvCxnSpPr>
          <p:nvPr/>
        </p:nvCxnSpPr>
        <p:spPr>
          <a:xfrm flipV="1">
            <a:off x="11674700" y="10100844"/>
            <a:ext cx="2318892" cy="1617401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3BEBE5-9536-482B-9EBD-F45F4AE7A9DD}"/>
              </a:ext>
            </a:extLst>
          </p:cNvPr>
          <p:cNvCxnSpPr>
            <a:cxnSpLocks/>
          </p:cNvCxnSpPr>
          <p:nvPr/>
        </p:nvCxnSpPr>
        <p:spPr>
          <a:xfrm flipV="1">
            <a:off x="20434663" y="7347284"/>
            <a:ext cx="2317346" cy="3021807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B35FF1-3628-4D38-A9DD-C0BAC7337CDF}"/>
              </a:ext>
            </a:extLst>
          </p:cNvPr>
          <p:cNvSpPr txBox="1"/>
          <p:nvPr/>
        </p:nvSpPr>
        <p:spPr>
          <a:xfrm rot="19099332">
            <a:off x="4496367" y="5600389"/>
            <a:ext cx="1026494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This not a proper measurement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cap="none" dirty="0"/>
              <a:t>Next Slide is proper</a:t>
            </a:r>
            <a:endParaRPr kumimoji="0" lang="en-US" sz="48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2A8D92-4361-4FAE-B3BB-7100D942CD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91F5F-96FA-4BB5-A4EA-EACBB37FA99D}"/>
              </a:ext>
            </a:extLst>
          </p:cNvPr>
          <p:cNvSpPr txBox="1"/>
          <p:nvPr/>
        </p:nvSpPr>
        <p:spPr>
          <a:xfrm>
            <a:off x="14637827" y="661137"/>
            <a:ext cx="205505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2422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668836" y="1717589"/>
            <a:ext cx="12503245" cy="814654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Upconverter housing – exploded view</a:t>
            </a:r>
          </a:p>
        </p:txBody>
      </p:sp>
      <p:pic>
        <p:nvPicPr>
          <p:cNvPr id="5" name="Picture Placeholder 4" descr="Diagram of a computer component&#10;&#10;AI-generated content may be incorrect.">
            <a:extLst>
              <a:ext uri="{FF2B5EF4-FFF2-40B4-BE49-F238E27FC236}">
                <a16:creationId xmlns:a16="http://schemas.microsoft.com/office/drawing/2014/main" id="{799386C3-D9CC-C804-9FD3-6EDCFB3E755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" b="-161"/>
          <a:stretch/>
        </p:blipFill>
        <p:spPr>
          <a:xfrm>
            <a:off x="356687" y="1717589"/>
            <a:ext cx="11178051" cy="10280821"/>
          </a:xfrm>
        </p:spPr>
      </p:pic>
    </p:spTree>
    <p:extLst>
      <p:ext uri="{BB962C8B-B14F-4D97-AF65-F5344CB8AC3E}">
        <p14:creationId xmlns:p14="http://schemas.microsoft.com/office/powerpoint/2010/main" val="11911679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RF readout: cryogenic amplifier &amp; downconverter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39E3A-8B11-1244-C94B-0C3EE172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60303"/>
            <a:ext cx="15146208" cy="9195394"/>
          </a:xfrm>
          <a:prstGeom prst="rect">
            <a:avLst/>
          </a:prstGeom>
        </p:spPr>
      </p:pic>
      <p:pic>
        <p:nvPicPr>
          <p:cNvPr id="14" name="Picture Placeholder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44B3E8E-90A4-0F58-F11A-55EE464E82B6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95" b="76985"/>
          <a:stretch>
            <a:fillRect/>
          </a:stretch>
        </p:blipFill>
        <p:spPr>
          <a:xfrm>
            <a:off x="17948228" y="8507399"/>
            <a:ext cx="3385661" cy="1796959"/>
          </a:xfrm>
        </p:spPr>
      </p:pic>
      <p:pic>
        <p:nvPicPr>
          <p:cNvPr id="15" name="Picture Placeholder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05CAA15-774C-3949-1A2B-FB63C1131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5" r="77895"/>
          <a:stretch>
            <a:fillRect/>
          </a:stretch>
        </p:blipFill>
        <p:spPr>
          <a:xfrm>
            <a:off x="17948228" y="5975444"/>
            <a:ext cx="3385661" cy="179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59FDE4-9D75-0E75-2817-5DE0F2DD5550}"/>
              </a:ext>
            </a:extLst>
          </p:cNvPr>
          <p:cNvSpPr/>
          <p:nvPr/>
        </p:nvSpPr>
        <p:spPr>
          <a:xfrm>
            <a:off x="18013835" y="3665159"/>
            <a:ext cx="3269254" cy="1354217"/>
          </a:xfrm>
          <a:prstGeom prst="rect">
            <a:avLst/>
          </a:prstGeom>
          <a:noFill/>
          <a:ln w="254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Low noise amplifier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E2BDD7-8A7C-9606-80ED-4E3CCEE07FED}"/>
              </a:ext>
            </a:extLst>
          </p:cNvPr>
          <p:cNvCxnSpPr>
            <a:cxnSpLocks/>
            <a:stCxn id="18" idx="2"/>
            <a:endCxn id="15" idx="0"/>
          </p:cNvCxnSpPr>
          <p:nvPr/>
        </p:nvCxnSpPr>
        <p:spPr>
          <a:xfrm flipH="1">
            <a:off x="19641059" y="5019376"/>
            <a:ext cx="7403" cy="956068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38FE58-4924-E403-7243-CC89E3A36DC2}"/>
              </a:ext>
            </a:extLst>
          </p:cNvPr>
          <p:cNvCxnSpPr>
            <a:stCxn id="15" idx="2"/>
            <a:endCxn id="14" idx="0"/>
          </p:cNvCxnSpPr>
          <p:nvPr/>
        </p:nvCxnSpPr>
        <p:spPr>
          <a:xfrm>
            <a:off x="19641059" y="7772403"/>
            <a:ext cx="0" cy="734996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362626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ALPACA </a:t>
            </a:r>
            <a:r>
              <a:rPr lang="en-GB" dirty="0" err="1"/>
              <a:t>backupslides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2C64C9-482A-B47A-67B9-75B3D6AC2F8D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1620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3634246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5</a:t>
            </a:r>
          </a:p>
        </p:txBody>
      </p:sp>
      <p:sp>
        <p:nvSpPr>
          <p:cNvPr id="848985534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6824" cy="76248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 dirty="0">
                <a:solidFill>
                  <a:srgbClr val="E6223D"/>
                </a:solidFill>
                <a:latin typeface="Arial"/>
                <a:ea typeface="Arial"/>
                <a:cs typeface="Arial"/>
              </a:rPr>
              <a:t>Backup </a:t>
            </a:r>
            <a:endParaRPr dirty="0"/>
          </a:p>
        </p:txBody>
      </p:sp>
      <p:sp>
        <p:nvSpPr>
          <p:cNvPr id="860023044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35041" y="3429355"/>
            <a:ext cx="8367497" cy="777061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Most of the signals don’t 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start at zero.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So the sinusoid here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has a “step”.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This messes you up.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 Windowing suppresses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this step by multiplying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it with near-zero.</a:t>
            </a:r>
            <a:endParaRPr dirty="0"/>
          </a:p>
        </p:txBody>
      </p:sp>
      <p:pic>
        <p:nvPicPr>
          <p:cNvPr id="1997420465" name="Picture 1997420464"/>
          <p:cNvPicPr/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8838739" y="348"/>
            <a:ext cx="15500912" cy="75978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33053931" name="Oval 1933053930"/>
          <p:cNvSpPr/>
          <p:nvPr/>
        </p:nvSpPr>
        <p:spPr bwMode="auto">
          <a:xfrm>
            <a:off x="9167060" y="-262451"/>
            <a:ext cx="1247762" cy="3842647"/>
          </a:xfrm>
          <a:prstGeom prst="ellipse">
            <a:avLst/>
          </a:prstGeom>
          <a:noFill/>
          <a:ln w="76315">
            <a:solidFill>
              <a:srgbClr val="FF0000"/>
            </a:solidFill>
          </a:ln>
          <a:effectLst/>
        </p:spPr>
        <p:txBody>
          <a:bodyPr lIns="89999" tIns="44999" rIns="89999" bIns="44999" anchor="t"/>
          <a:lstStyle/>
          <a:p>
            <a:pPr>
              <a:defRPr/>
            </a:pPr>
            <a:endParaRPr sz="7001"/>
          </a:p>
        </p:txBody>
      </p:sp>
      <p:sp>
        <p:nvSpPr>
          <p:cNvPr id="505417868" name="Oval 505417867"/>
          <p:cNvSpPr/>
          <p:nvPr/>
        </p:nvSpPr>
        <p:spPr bwMode="auto">
          <a:xfrm>
            <a:off x="17016876" y="2726634"/>
            <a:ext cx="1543322" cy="1740242"/>
          </a:xfrm>
          <a:prstGeom prst="ellipse">
            <a:avLst/>
          </a:prstGeom>
          <a:noFill/>
          <a:ln w="76315">
            <a:solidFill>
              <a:srgbClr val="FF0000"/>
            </a:solidFill>
          </a:ln>
          <a:effectLst/>
        </p:spPr>
        <p:txBody>
          <a:bodyPr lIns="89999" tIns="44999" rIns="89999" bIns="44999" anchor="t"/>
          <a:lstStyle/>
          <a:p>
            <a:pPr>
              <a:defRPr/>
            </a:pPr>
            <a:endParaRPr sz="700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4415115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6</a:t>
            </a:r>
          </a:p>
        </p:txBody>
      </p:sp>
      <p:sp>
        <p:nvSpPr>
          <p:cNvPr id="55714554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6824" cy="76248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>
                <a:solidFill>
                  <a:srgbClr val="E6223D"/>
                </a:solidFill>
                <a:latin typeface="Arial"/>
                <a:ea typeface="Arial"/>
                <a:cs typeface="Arial"/>
              </a:rPr>
              <a:t>Backup, </a:t>
            </a:r>
            <a:endParaRPr/>
          </a:p>
        </p:txBody>
      </p:sp>
      <p:sp>
        <p:nvSpPr>
          <p:cNvPr id="1656467260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35041" y="3429355"/>
            <a:ext cx="9090850" cy="777061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Octave script to “proof”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Baileys algorithm.</a:t>
            </a: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implementing this in</a:t>
            </a:r>
            <a:r>
              <a:rPr lang="nl-NL" sz="5501" dirty="0">
                <a:latin typeface="Arial"/>
                <a:ea typeface="Arial"/>
                <a:cs typeface="Arial"/>
              </a:rPr>
              <a:t> a</a:t>
            </a:r>
            <a:r>
              <a:rPr sz="5501" dirty="0">
                <a:latin typeface="Arial"/>
                <a:ea typeface="Arial"/>
                <a:cs typeface="Arial"/>
              </a:rPr>
              <a:t> </a:t>
            </a:r>
            <a:r>
              <a:rPr sz="5501" dirty="0" err="1">
                <a:latin typeface="Arial"/>
                <a:ea typeface="Arial"/>
                <a:cs typeface="Arial"/>
              </a:rPr>
              <a:t>hdl</a:t>
            </a:r>
            <a:r>
              <a:rPr sz="5501" dirty="0">
                <a:latin typeface="Arial"/>
                <a:ea typeface="Arial"/>
                <a:cs typeface="Arial"/>
              </a:rPr>
              <a:t>, </a:t>
            </a:r>
            <a:r>
              <a:rPr lang="nl-NL" sz="5501" dirty="0">
                <a:latin typeface="Arial"/>
                <a:ea typeface="Arial"/>
                <a:cs typeface="Arial"/>
              </a:rPr>
              <a:t>	</a:t>
            </a:r>
            <a:r>
              <a:rPr sz="5501" dirty="0">
                <a:latin typeface="Arial"/>
                <a:ea typeface="Arial"/>
                <a:cs typeface="Arial"/>
              </a:rPr>
              <a:t>A LOT HARDER.</a:t>
            </a: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678555466" name="Picture 678555465"/>
          <p:cNvPicPr/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11999905" y="347"/>
            <a:ext cx="12343706" cy="1228574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5813078" name="Dianumm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704881" y="12782894"/>
            <a:ext cx="435960" cy="3430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20000"/>
          </a:bodyPr>
          <a:lstStyle/>
          <a:p>
            <a:pPr>
              <a:defRPr/>
            </a:pPr>
            <a:r>
              <a:t>7</a:t>
            </a:r>
          </a:p>
        </p:txBody>
      </p:sp>
      <p:sp>
        <p:nvSpPr>
          <p:cNvPr id="827126965" name="HOOFDTITEL VAN DEZE SLIDE, EVENTUEEL OVER MEERDERE REGELS."/>
          <p:cNvSpPr txBox="1">
            <a:spLocks noGrp="1"/>
          </p:cNvSpPr>
          <p:nvPr>
            <p:ph idx="4294967295"/>
          </p:nvPr>
        </p:nvSpPr>
        <p:spPr bwMode="auto">
          <a:xfrm>
            <a:off x="635041" y="635389"/>
            <a:ext cx="11206824" cy="76248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spAutoFit/>
          </a:bodyPr>
          <a:lstStyle/>
          <a:p>
            <a:pPr>
              <a:defRPr/>
            </a:pPr>
            <a:r>
              <a:rPr sz="5001" cap="all" dirty="0">
                <a:solidFill>
                  <a:srgbClr val="E6223D"/>
                </a:solidFill>
                <a:latin typeface="Arial"/>
                <a:ea typeface="Arial"/>
                <a:cs typeface="Arial"/>
              </a:rPr>
              <a:t>Backup </a:t>
            </a:r>
            <a:endParaRPr dirty="0"/>
          </a:p>
        </p:txBody>
      </p:sp>
      <p:sp>
        <p:nvSpPr>
          <p:cNvPr id="1206803301" name="Hoofdtekst"/>
          <p:cNvSpPr txBox="1">
            <a:spLocks noGrp="1"/>
          </p:cNvSpPr>
          <p:nvPr>
            <p:ph idx="4294967295"/>
          </p:nvPr>
        </p:nvSpPr>
        <p:spPr bwMode="auto">
          <a:xfrm>
            <a:off x="635041" y="1397870"/>
            <a:ext cx="21177045" cy="10492222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>
            <a:normAutofit lnSpcReduction="10000"/>
          </a:bodyPr>
          <a:lstStyle/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Things made</a:t>
            </a:r>
            <a:r>
              <a:rPr lang="nl-NL" sz="5501" dirty="0">
                <a:latin typeface="Arial"/>
                <a:ea typeface="Arial"/>
                <a:cs typeface="Arial"/>
              </a:rPr>
              <a:t> </a:t>
            </a:r>
            <a:r>
              <a:rPr lang="nl-NL" sz="5501" dirty="0" err="1">
                <a:latin typeface="Arial"/>
                <a:ea typeface="Arial"/>
                <a:cs typeface="Arial"/>
              </a:rPr>
              <a:t>so</a:t>
            </a:r>
            <a:r>
              <a:rPr lang="nl-NL" sz="5501" dirty="0">
                <a:latin typeface="Arial"/>
                <a:ea typeface="Arial"/>
                <a:cs typeface="Arial"/>
              </a:rPr>
              <a:t> far (</a:t>
            </a:r>
            <a:r>
              <a:rPr lang="nl-NL" sz="5501" dirty="0" err="1">
                <a:latin typeface="Arial"/>
                <a:ea typeface="Arial"/>
                <a:cs typeface="Arial"/>
              </a:rPr>
              <a:t>by</a:t>
            </a:r>
            <a:r>
              <a:rPr lang="nl-NL" sz="5501" dirty="0">
                <a:latin typeface="Arial"/>
                <a:ea typeface="Arial"/>
                <a:cs typeface="Arial"/>
              </a:rPr>
              <a:t> Pascal)</a:t>
            </a:r>
            <a:r>
              <a:rPr sz="5501" dirty="0">
                <a:latin typeface="Arial"/>
                <a:ea typeface="Arial"/>
                <a:cs typeface="Arial"/>
              </a:rPr>
              <a:t>: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HDL design</a:t>
            </a:r>
            <a:endParaRPr dirty="0"/>
          </a:p>
          <a:p>
            <a:pPr marL="1491535" lvl="2" indent="691585">
              <a:buClr>
                <a:srgbClr val="E6223C"/>
              </a:buClr>
              <a:buSzPct val="100000"/>
              <a:buFont typeface="Arial"/>
              <a:buChar char="•"/>
              <a:defRPr/>
            </a:pPr>
            <a:r>
              <a:rPr dirty="0">
                <a:solidFill>
                  <a:srgbClr val="E6223C"/>
                </a:solidFill>
                <a:latin typeface="Arial"/>
                <a:ea typeface="Arial"/>
                <a:cs typeface="Arial"/>
              </a:rPr>
              <a:t>Managing ADC’s &amp; DAC’s data streams</a:t>
            </a:r>
            <a:endParaRPr dirty="0"/>
          </a:p>
          <a:p>
            <a:pPr marL="1491535" lvl="2" indent="691585">
              <a:buClr>
                <a:srgbClr val="E6223C"/>
              </a:buClr>
              <a:buSzPct val="100000"/>
              <a:buFont typeface="Arial"/>
              <a:buChar char="•"/>
              <a:defRPr/>
            </a:pPr>
            <a:r>
              <a:rPr dirty="0">
                <a:solidFill>
                  <a:srgbClr val="E6223C"/>
                </a:solidFill>
                <a:latin typeface="Arial"/>
                <a:ea typeface="Arial"/>
                <a:cs typeface="Arial"/>
              </a:rPr>
              <a:t>Ported ‘</a:t>
            </a:r>
            <a:r>
              <a:rPr dirty="0" err="1">
                <a:solidFill>
                  <a:srgbClr val="E6223C"/>
                </a:solidFill>
                <a:latin typeface="Arial"/>
                <a:ea typeface="Arial"/>
                <a:cs typeface="Arial"/>
              </a:rPr>
              <a:t>Wupper</a:t>
            </a:r>
            <a:r>
              <a:rPr dirty="0">
                <a:solidFill>
                  <a:srgbClr val="E6223C"/>
                </a:solidFill>
                <a:latin typeface="Arial"/>
                <a:ea typeface="Arial"/>
                <a:cs typeface="Arial"/>
              </a:rPr>
              <a:t>’ to </a:t>
            </a:r>
            <a:r>
              <a:rPr dirty="0" err="1">
                <a:solidFill>
                  <a:srgbClr val="E6223C"/>
                </a:solidFill>
                <a:latin typeface="Arial"/>
                <a:ea typeface="Arial"/>
                <a:cs typeface="Arial"/>
              </a:rPr>
              <a:t>RFSoC</a:t>
            </a:r>
            <a:r>
              <a:rPr dirty="0">
                <a:solidFill>
                  <a:srgbClr val="E6223C"/>
                </a:solidFill>
                <a:latin typeface="Arial"/>
                <a:ea typeface="Arial"/>
                <a:cs typeface="Arial"/>
              </a:rPr>
              <a:t> to use PCIe</a:t>
            </a:r>
            <a:endParaRPr dirty="0"/>
          </a:p>
          <a:p>
            <a:pPr marL="1491535" lvl="2" indent="691585">
              <a:buClr>
                <a:srgbClr val="E6223C"/>
              </a:buClr>
              <a:buSzPct val="100000"/>
              <a:buFont typeface="Arial"/>
              <a:buChar char="•"/>
              <a:defRPr/>
            </a:pPr>
            <a:r>
              <a:rPr dirty="0">
                <a:solidFill>
                  <a:srgbClr val="E6223C"/>
                </a:solidFill>
                <a:latin typeface="Arial"/>
                <a:ea typeface="Arial"/>
                <a:cs typeface="Arial"/>
              </a:rPr>
              <a:t>Wrote a lossless FFT implementation.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Ported Linux on the CPU of the </a:t>
            </a:r>
            <a:r>
              <a:rPr sz="5001" dirty="0" err="1">
                <a:solidFill>
                  <a:srgbClr val="702677"/>
                </a:solidFill>
                <a:latin typeface="Arial"/>
                <a:ea typeface="Arial"/>
                <a:cs typeface="Arial"/>
              </a:rPr>
              <a:t>RFSoC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Made a </a:t>
            </a:r>
            <a:r>
              <a:rPr sz="5001" dirty="0" err="1">
                <a:solidFill>
                  <a:srgbClr val="702677"/>
                </a:solidFill>
                <a:latin typeface="Arial"/>
                <a:ea typeface="Arial"/>
                <a:cs typeface="Arial"/>
              </a:rPr>
              <a:t>linux</a:t>
            </a: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 kernel driver to connect CPU&lt;-&gt;FPGA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Made </a:t>
            </a:r>
            <a:r>
              <a:rPr sz="5001" dirty="0" err="1">
                <a:solidFill>
                  <a:srgbClr val="702677"/>
                </a:solidFill>
                <a:latin typeface="Arial"/>
                <a:ea typeface="Arial"/>
                <a:cs typeface="Arial"/>
              </a:rPr>
              <a:t>userspace</a:t>
            </a: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 apps to manage </a:t>
            </a:r>
            <a:r>
              <a:rPr sz="5001" dirty="0" err="1">
                <a:solidFill>
                  <a:srgbClr val="702677"/>
                </a:solidFill>
                <a:latin typeface="Arial"/>
                <a:ea typeface="Arial"/>
                <a:cs typeface="Arial"/>
              </a:rPr>
              <a:t>RfSoC</a:t>
            </a: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Wrote C++ to visualize information, including data protocols.</a:t>
            </a:r>
            <a:endParaRPr dirty="0"/>
          </a:p>
          <a:p>
            <a:pPr indent="228608">
              <a:defRPr/>
            </a:pPr>
            <a:endParaRPr dirty="0"/>
          </a:p>
          <a:p>
            <a:pPr indent="691585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sz="5501" dirty="0">
                <a:latin typeface="Arial"/>
                <a:ea typeface="Arial"/>
                <a:cs typeface="Arial"/>
              </a:rPr>
              <a:t>Things to make: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Document things more.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strike="sngStrike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Implement Bailey’s algorithm</a:t>
            </a: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 done</a:t>
            </a:r>
            <a:endParaRPr dirty="0"/>
          </a:p>
          <a:p>
            <a:pPr marL="1091560" lvl="1" indent="691585">
              <a:buClr>
                <a:srgbClr val="702677"/>
              </a:buClr>
              <a:buSzPct val="100000"/>
              <a:buFont typeface="Arial"/>
              <a:buChar char="•"/>
              <a:defRPr/>
            </a:pPr>
            <a:r>
              <a:rPr sz="5001" dirty="0">
                <a:solidFill>
                  <a:srgbClr val="702677"/>
                </a:solidFill>
                <a:latin typeface="Arial"/>
                <a:ea typeface="Arial"/>
                <a:cs typeface="Arial"/>
              </a:rPr>
              <a:t>Implement it twice to counter window suppression effects.</a:t>
            </a: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45F5-5732-1378-2EB7-9CD7777C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A4563D-5D83-8A42-8248-CB659660E090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72500" y="2014444"/>
            <a:ext cx="15556742" cy="661857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Input range: ~ 25.5 to 27.5 GHz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 err="1"/>
              <a:t>Ouput</a:t>
            </a:r>
            <a:r>
              <a:rPr lang="en-GB" dirty="0"/>
              <a:t> centred at ~ 450 MHz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Expected signal power: -130 dBm to -120 dBm</a:t>
            </a:r>
            <a:br>
              <a:rPr lang="en-GB" dirty="0"/>
            </a:br>
            <a:r>
              <a:rPr lang="en-GB" dirty="0"/>
              <a:t>									 (0.1 </a:t>
            </a:r>
            <a:r>
              <a:rPr lang="en-GB" dirty="0" err="1"/>
              <a:t>fW</a:t>
            </a:r>
            <a:r>
              <a:rPr lang="en-GB" dirty="0"/>
              <a:t>    to   1 </a:t>
            </a:r>
            <a:r>
              <a:rPr lang="en-GB" dirty="0" err="1"/>
              <a:t>fW</a:t>
            </a:r>
            <a:r>
              <a:rPr lang="en-GB" dirty="0"/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Cryogenic amplifier gain: 28 dB (~630x)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Downconverter input: -102 dBm to -92 dBm</a:t>
            </a:r>
          </a:p>
          <a:p>
            <a:r>
              <a:rPr lang="en-GB" dirty="0"/>
              <a:t>									(0.1 </a:t>
            </a:r>
            <a:r>
              <a:rPr lang="en-GB" dirty="0" err="1"/>
              <a:t>pW</a:t>
            </a:r>
            <a:r>
              <a:rPr lang="en-GB" dirty="0"/>
              <a:t>  to   1 </a:t>
            </a:r>
            <a:r>
              <a:rPr lang="en-GB" dirty="0" err="1"/>
              <a:t>pW</a:t>
            </a:r>
            <a:r>
              <a:rPr lang="en-GB" dirty="0"/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Downconverter is currently in use at LNGS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FBF4-A91B-D76D-16B4-A5EBD524A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1A051D-C305-01ED-3E67-89F1D2F482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Previously: cryogenic amplifier &amp; downconverter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50936-F40A-C186-CC73-9B3FCBD7C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9176" r="3082" b="19749"/>
          <a:stretch/>
        </p:blipFill>
        <p:spPr>
          <a:xfrm>
            <a:off x="254758" y="4479683"/>
            <a:ext cx="7860542" cy="4073712"/>
          </a:xfrm>
          <a:prstGeom prst="rect">
            <a:avLst/>
          </a:prstGeom>
        </p:spPr>
      </p:pic>
      <p:pic>
        <p:nvPicPr>
          <p:cNvPr id="9" name="Picture 8" descr="A gold box with screws&#10;&#10;AI-generated content may be incorrect.">
            <a:extLst>
              <a:ext uri="{FF2B5EF4-FFF2-40B4-BE49-F238E27FC236}">
                <a16:creationId xmlns:a16="http://schemas.microsoft.com/office/drawing/2014/main" id="{AEEF3C86-90DD-141A-2336-AD8E0010B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3869"/>
          <a:stretch/>
        </p:blipFill>
        <p:spPr>
          <a:xfrm>
            <a:off x="254758" y="1868356"/>
            <a:ext cx="2526542" cy="245518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9AC12F-9247-1306-11F6-9D0208C13B4A}"/>
              </a:ext>
            </a:extLst>
          </p:cNvPr>
          <p:cNvSpPr txBox="1">
            <a:spLocks/>
          </p:cNvSpPr>
          <p:nvPr/>
        </p:nvSpPr>
        <p:spPr>
          <a:xfrm>
            <a:off x="704850" y="8879439"/>
            <a:ext cx="20306886" cy="319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How weak of a signal is -120 dBm?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-Receiving at earth, the light from a 100 W light bulb on the moon</a:t>
            </a:r>
            <a:br>
              <a:rPr lang="en-GB" sz="4000" dirty="0"/>
            </a:br>
            <a:r>
              <a:rPr lang="en-GB" sz="4000" dirty="0"/>
              <a:t>-Deep Space Network (DSN) uses 34 m dish antenna to receive -120 dBm</a:t>
            </a:r>
            <a:br>
              <a:rPr lang="en-GB" sz="4000" dirty="0"/>
            </a:br>
            <a:r>
              <a:rPr lang="en-GB" sz="4000" dirty="0"/>
              <a:t> (S-band) from James Webb Space Telescope (1.74 Gm away)</a:t>
            </a:r>
          </a:p>
        </p:txBody>
      </p:sp>
    </p:spTree>
    <p:extLst>
      <p:ext uri="{BB962C8B-B14F-4D97-AF65-F5344CB8AC3E}">
        <p14:creationId xmlns:p14="http://schemas.microsoft.com/office/powerpoint/2010/main" val="22356910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2192000" y="3429000"/>
            <a:ext cx="11925300" cy="8146543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Analogue – digital conversion done by Xilinx RF-SoC </a:t>
            </a:r>
            <a:r>
              <a:rPr lang="en-GB" dirty="0" err="1"/>
              <a:t>Ultrascale</a:t>
            </a:r>
            <a:r>
              <a:rPr lang="en-GB" dirty="0"/>
              <a:t>+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8x 5 GSPs ADCs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8x 10 GSPs DAC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Used to make FFTs and stream data to disk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FW made by Pascal Bos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Data readout &amp; A/D conversion</a:t>
            </a:r>
          </a:p>
        </p:txBody>
      </p:sp>
      <p:pic>
        <p:nvPicPr>
          <p:cNvPr id="5" name="Picture Placeholder 4" descr="A green circuit board with many wires&#10;&#10;AI-generated content may be incorrect.">
            <a:extLst>
              <a:ext uri="{FF2B5EF4-FFF2-40B4-BE49-F238E27FC236}">
                <a16:creationId xmlns:a16="http://schemas.microsoft.com/office/drawing/2014/main" id="{C0B8BBFB-87D0-B281-2772-251A39330241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 b="15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4917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2655215" y="1607542"/>
            <a:ext cx="11181358" cy="6224070"/>
          </a:xfrm>
        </p:spPr>
        <p:txBody>
          <a:bodyPr/>
          <a:lstStyle/>
          <a:p>
            <a:r>
              <a:rPr lang="en-GB" dirty="0"/>
              <a:t>To make a “closed loop” test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Inject a self-made test signal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Test detection algorithms</a:t>
            </a:r>
          </a:p>
          <a:p>
            <a:r>
              <a:rPr lang="en-GB" dirty="0"/>
              <a:t>Why make one?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No really viable options are available for purchase on the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Why do we need an upconverter?</a:t>
            </a:r>
          </a:p>
        </p:txBody>
      </p:sp>
      <p:pic>
        <p:nvPicPr>
          <p:cNvPr id="7" name="Picture Placeholder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0CA0850-916C-7F67-60D0-C2D128612DA6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5000" y="4191569"/>
            <a:ext cx="10461253" cy="5332862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22C4C3-302C-FC42-A869-D25EEFC39982}"/>
              </a:ext>
            </a:extLst>
          </p:cNvPr>
          <p:cNvSpPr>
            <a:spLocks/>
          </p:cNvSpPr>
          <p:nvPr/>
        </p:nvSpPr>
        <p:spPr>
          <a:xfrm>
            <a:off x="8376511" y="3573056"/>
            <a:ext cx="3159415" cy="2513105"/>
          </a:xfrm>
          <a:prstGeom prst="ellipse">
            <a:avLst/>
          </a:prstGeom>
          <a:noFill/>
          <a:ln w="1270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A25F7F-7D82-2A12-D4A1-CDED472E1B87}"/>
              </a:ext>
            </a:extLst>
          </p:cNvPr>
          <p:cNvCxnSpPr>
            <a:cxnSpLocks/>
          </p:cNvCxnSpPr>
          <p:nvPr/>
        </p:nvCxnSpPr>
        <p:spPr>
          <a:xfrm>
            <a:off x="9907117" y="6131468"/>
            <a:ext cx="2558381" cy="2152723"/>
          </a:xfrm>
          <a:prstGeom prst="straightConnector1">
            <a:avLst/>
          </a:prstGeom>
          <a:noFill/>
          <a:ln w="1270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DD90023-B661-B994-55CA-9B511771FB09}"/>
              </a:ext>
            </a:extLst>
          </p:cNvPr>
          <p:cNvSpPr txBox="1">
            <a:spLocks/>
          </p:cNvSpPr>
          <p:nvPr/>
        </p:nvSpPr>
        <p:spPr>
          <a:xfrm>
            <a:off x="12573000" y="7934856"/>
            <a:ext cx="5592170" cy="1022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Made at Nikhef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F3721B8-5FCD-6E92-AFD2-BB2EE0CC65D4}"/>
              </a:ext>
            </a:extLst>
          </p:cNvPr>
          <p:cNvSpPr txBox="1">
            <a:spLocks/>
          </p:cNvSpPr>
          <p:nvPr/>
        </p:nvSpPr>
        <p:spPr>
          <a:xfrm>
            <a:off x="704850" y="10503859"/>
            <a:ext cx="7088022" cy="152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Previously made at Nikhef, now in use in Italy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A44718-2D8A-4C39-2081-CF6906BA80C6}"/>
              </a:ext>
            </a:extLst>
          </p:cNvPr>
          <p:cNvSpPr>
            <a:spLocks/>
          </p:cNvSpPr>
          <p:nvPr/>
        </p:nvSpPr>
        <p:spPr>
          <a:xfrm>
            <a:off x="635000" y="7881582"/>
            <a:ext cx="2631744" cy="2192383"/>
          </a:xfrm>
          <a:prstGeom prst="ellipse">
            <a:avLst/>
          </a:prstGeom>
          <a:noFill/>
          <a:ln w="1270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C7D1B2-8A06-B17A-1247-919C68D6DF97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3266744" y="8977774"/>
            <a:ext cx="363560" cy="1526085"/>
          </a:xfrm>
          <a:prstGeom prst="straightConnector1">
            <a:avLst/>
          </a:prstGeom>
          <a:noFill/>
          <a:ln w="1270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D417D779-5E47-FE8C-8E41-E72CF38D65B3}"/>
              </a:ext>
            </a:extLst>
          </p:cNvPr>
          <p:cNvSpPr>
            <a:spLocks/>
          </p:cNvSpPr>
          <p:nvPr/>
        </p:nvSpPr>
        <p:spPr>
          <a:xfrm>
            <a:off x="8523069" y="7704737"/>
            <a:ext cx="2866299" cy="2192383"/>
          </a:xfrm>
          <a:prstGeom prst="ellipse">
            <a:avLst/>
          </a:prstGeom>
          <a:noFill/>
          <a:ln w="1270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DF6FBD9-E366-D553-7C3C-C56CEEA2DDF8}"/>
              </a:ext>
            </a:extLst>
          </p:cNvPr>
          <p:cNvSpPr txBox="1">
            <a:spLocks/>
          </p:cNvSpPr>
          <p:nvPr/>
        </p:nvSpPr>
        <p:spPr>
          <a:xfrm>
            <a:off x="12573000" y="9093412"/>
            <a:ext cx="5592170" cy="1022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Commercial unit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D2FA0FB-B98D-B351-CE58-5B8D461DEEBB}"/>
              </a:ext>
            </a:extLst>
          </p:cNvPr>
          <p:cNvCxnSpPr>
            <a:cxnSpLocks/>
            <a:stCxn id="28" idx="4"/>
          </p:cNvCxnSpPr>
          <p:nvPr/>
        </p:nvCxnSpPr>
        <p:spPr>
          <a:xfrm flipV="1">
            <a:off x="9956219" y="9524431"/>
            <a:ext cx="2509279" cy="372689"/>
          </a:xfrm>
          <a:prstGeom prst="straightConnector1">
            <a:avLst/>
          </a:prstGeom>
          <a:noFill/>
          <a:ln w="1270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09A0BF1-709C-A4E1-326D-321848F93421}"/>
              </a:ext>
            </a:extLst>
          </p:cNvPr>
          <p:cNvSpPr>
            <a:spLocks/>
          </p:cNvSpPr>
          <p:nvPr/>
        </p:nvSpPr>
        <p:spPr>
          <a:xfrm>
            <a:off x="459854" y="3643952"/>
            <a:ext cx="2631744" cy="2192383"/>
          </a:xfrm>
          <a:prstGeom prst="ellipse">
            <a:avLst/>
          </a:prstGeom>
          <a:noFill/>
          <a:ln w="1270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ACDC8F7-B9AF-5DEE-A329-B3FACFEF65BF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775726" y="3212141"/>
            <a:ext cx="1315872" cy="431811"/>
          </a:xfrm>
          <a:prstGeom prst="straightConnector1">
            <a:avLst/>
          </a:prstGeom>
          <a:noFill/>
          <a:ln w="1270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BF199F61-2D60-79AD-F51C-2FA5BACD58FC}"/>
              </a:ext>
            </a:extLst>
          </p:cNvPr>
          <p:cNvSpPr txBox="1">
            <a:spLocks/>
          </p:cNvSpPr>
          <p:nvPr/>
        </p:nvSpPr>
        <p:spPr>
          <a:xfrm>
            <a:off x="3266744" y="2556966"/>
            <a:ext cx="4678651" cy="131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4000" dirty="0"/>
              <a:t>FPGA Dev-board</a:t>
            </a:r>
            <a:br>
              <a:rPr lang="en-GB" sz="4000" dirty="0"/>
            </a:br>
            <a:r>
              <a:rPr lang="en-GB" sz="4000" dirty="0"/>
              <a:t>+ gaming PC</a:t>
            </a:r>
          </a:p>
        </p:txBody>
      </p:sp>
    </p:spTree>
    <p:extLst>
      <p:ext uri="{BB962C8B-B14F-4D97-AF65-F5344CB8AC3E}">
        <p14:creationId xmlns:p14="http://schemas.microsoft.com/office/powerpoint/2010/main" val="10189429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red and yellow circuit board&#10;&#10;AI-generated content may be incorrect.">
            <a:extLst>
              <a:ext uri="{FF2B5EF4-FFF2-40B4-BE49-F238E27FC236}">
                <a16:creationId xmlns:a16="http://schemas.microsoft.com/office/drawing/2014/main" id="{8E34541F-2CC5-E335-23C9-C220B35A8CCD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886" r="3563" b="960"/>
          <a:stretch/>
        </p:blipFill>
        <p:spPr>
          <a:xfrm>
            <a:off x="629642" y="2524205"/>
            <a:ext cx="9690744" cy="8667589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0776373" y="2524205"/>
            <a:ext cx="12972627" cy="86675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Design is finished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Production quotes have been requested </a:t>
            </a:r>
            <a:r>
              <a:rPr lang="en-GB" dirty="0">
                <a:sym typeface="Wingdings" panose="05000000000000000000" pitchFamily="2" charset="2"/>
              </a:rPr>
              <a:t> will be ordered when quotes are in &amp; chosen</a:t>
            </a:r>
          </a:p>
          <a:p>
            <a:endParaRPr lang="en-GB" dirty="0"/>
          </a:p>
          <a:p>
            <a:r>
              <a:rPr lang="en-GB" dirty="0"/>
              <a:t>Upconverter specs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Baseband input: DC – 6 GHz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IF Input: 800 MHz – 6 GHz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RF Output: 24 – 44 GHz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RF output power: ~3 dBm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Currently: Upconverter PCB</a:t>
            </a:r>
          </a:p>
        </p:txBody>
      </p:sp>
    </p:spTree>
    <p:extLst>
      <p:ext uri="{BB962C8B-B14F-4D97-AF65-F5344CB8AC3E}">
        <p14:creationId xmlns:p14="http://schemas.microsoft.com/office/powerpoint/2010/main" val="38899470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Block schematic of the upconverter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AE44CFE-3B4A-C17F-3162-7DE54B83BBF6}"/>
              </a:ext>
            </a:extLst>
          </p:cNvPr>
          <p:cNvSpPr txBox="1">
            <a:spLocks/>
          </p:cNvSpPr>
          <p:nvPr/>
        </p:nvSpPr>
        <p:spPr>
          <a:xfrm>
            <a:off x="704850" y="127823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0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86CB4B4D-7CA3-9044-876B-883B54F8677D}" type="slidenum">
              <a:rPr lang="nl-NL" smtClean="0"/>
              <a:pPr/>
              <a:t>7</a:t>
            </a:fld>
            <a:endParaRPr lang="nl-NL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2D047A-59B2-C278-7903-FA140E4A89CE}"/>
              </a:ext>
            </a:extLst>
          </p:cNvPr>
          <p:cNvGrpSpPr>
            <a:grpSpLocks noChangeAspect="1"/>
          </p:cNvGrpSpPr>
          <p:nvPr/>
        </p:nvGrpSpPr>
        <p:grpSpPr>
          <a:xfrm>
            <a:off x="635000" y="2400025"/>
            <a:ext cx="23114000" cy="9372499"/>
            <a:chOff x="-829449" y="1712218"/>
            <a:chExt cx="25213449" cy="102238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121E6F-3D15-056B-50B9-B7AF2C9FACA2}"/>
                </a:ext>
              </a:extLst>
            </p:cNvPr>
            <p:cNvSpPr/>
            <p:nvPr/>
          </p:nvSpPr>
          <p:spPr>
            <a:xfrm>
              <a:off x="11856335" y="2220957"/>
              <a:ext cx="2678532" cy="2540381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C5E060-424B-3878-54C9-7F7F39F84309}"/>
                </a:ext>
              </a:extLst>
            </p:cNvPr>
            <p:cNvSpPr/>
            <p:nvPr/>
          </p:nvSpPr>
          <p:spPr>
            <a:xfrm>
              <a:off x="12506979" y="2987549"/>
              <a:ext cx="1332411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Mixer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76DF2F-1454-3254-3771-5984A659C0FD}"/>
                </a:ext>
              </a:extLst>
            </p:cNvPr>
            <p:cNvSpPr/>
            <p:nvPr/>
          </p:nvSpPr>
          <p:spPr>
            <a:xfrm>
              <a:off x="11128284" y="9677374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LO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(PLL)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A3C7B0-5A5C-8D82-A67C-6135A39672E2}"/>
                </a:ext>
              </a:extLst>
            </p:cNvPr>
            <p:cNvSpPr/>
            <p:nvPr/>
          </p:nvSpPr>
          <p:spPr>
            <a:xfrm>
              <a:off x="11845127" y="8955684"/>
              <a:ext cx="2678532" cy="2540381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EEE80C-0F68-8B03-988F-B9A383EF5573}"/>
                </a:ext>
              </a:extLst>
            </p:cNvPr>
            <p:cNvSpPr/>
            <p:nvPr/>
          </p:nvSpPr>
          <p:spPr>
            <a:xfrm>
              <a:off x="7321024" y="8981808"/>
              <a:ext cx="2678532" cy="2540381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D3506D-6984-B1D1-83AB-56D8D1CA0721}"/>
                </a:ext>
              </a:extLst>
            </p:cNvPr>
            <p:cNvSpPr/>
            <p:nvPr/>
          </p:nvSpPr>
          <p:spPr>
            <a:xfrm>
              <a:off x="6680061" y="9995999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Ref </a:t>
              </a:r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shaper</a:t>
              </a:r>
              <a:endParaRPr lang="nl-NL" sz="2800" b="1" cap="none" dirty="0">
                <a:solidFill>
                  <a:schemeClr val="bg1"/>
                </a:solidFill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F72F2C-5859-D8A3-98B3-CDCB7D318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73185" y="7854133"/>
              <a:ext cx="0" cy="1101551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778603E-D012-3473-54E6-DCED9DC02DDC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 flipV="1">
              <a:off x="9999556" y="10225875"/>
              <a:ext cx="1845571" cy="26124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0756A87-A712-BB25-75E6-B3453EDA2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024" y="10251999"/>
              <a:ext cx="4781611" cy="23804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8E84A5-9B3E-4D02-D7A6-BF8A428B07BF}"/>
                </a:ext>
              </a:extLst>
            </p:cNvPr>
            <p:cNvSpPr/>
            <p:nvPr/>
          </p:nvSpPr>
          <p:spPr>
            <a:xfrm>
              <a:off x="3157439" y="9613841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100 MHz in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02C22A-FED8-2FD0-821E-75BF947EA276}"/>
                </a:ext>
              </a:extLst>
            </p:cNvPr>
            <p:cNvSpPr/>
            <p:nvPr/>
          </p:nvSpPr>
          <p:spPr>
            <a:xfrm>
              <a:off x="12896899" y="8094702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LO  </a:t>
              </a:r>
              <a:r>
                <a:rPr lang="nl-NL" sz="2800" b="1" cap="none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aprox</a:t>
              </a:r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 5 GHz.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C9334F-99B6-EB6B-40D0-24EB78F089BA}"/>
                </a:ext>
              </a:extLst>
            </p:cNvPr>
            <p:cNvSpPr/>
            <p:nvPr/>
          </p:nvSpPr>
          <p:spPr>
            <a:xfrm>
              <a:off x="11845127" y="6457832"/>
              <a:ext cx="2678532" cy="1299108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FC66035-9F7A-B7F6-BCDD-ADE1BF078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12127" y="4765818"/>
              <a:ext cx="0" cy="1692014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0FA875-C420-C9A7-7071-48325B542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30595" y="4765818"/>
              <a:ext cx="0" cy="1692014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2D8837-C403-5085-F5F1-3C7EC770D58D}"/>
                </a:ext>
              </a:extLst>
            </p:cNvPr>
            <p:cNvSpPr/>
            <p:nvPr/>
          </p:nvSpPr>
          <p:spPr>
            <a:xfrm>
              <a:off x="11574938" y="5309899"/>
              <a:ext cx="1474360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0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87AA81-2511-00F4-987E-E09776E178B6}"/>
                </a:ext>
              </a:extLst>
            </p:cNvPr>
            <p:cNvSpPr/>
            <p:nvPr/>
          </p:nvSpPr>
          <p:spPr>
            <a:xfrm>
              <a:off x="13568629" y="5330888"/>
              <a:ext cx="1753703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180 </a:t>
              </a:r>
              <a:r>
                <a:rPr lang="nl-NL" sz="2800" b="1" cap="none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Deg</a:t>
              </a:r>
              <a:endParaRPr lang="nl-NL" sz="2800" b="1" cap="none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C79A59-145B-1190-61DC-B5A633F04FB3}"/>
                </a:ext>
              </a:extLst>
            </p:cNvPr>
            <p:cNvSpPr/>
            <p:nvPr/>
          </p:nvSpPr>
          <p:spPr>
            <a:xfrm>
              <a:off x="11125131" y="6861015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Balun</a:t>
              </a:r>
              <a:endParaRPr lang="nl-NL" sz="2800" b="1" cap="none" dirty="0">
                <a:solidFill>
                  <a:schemeClr val="bg1"/>
                </a:solidFill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856326B-D39B-FCF5-D2E5-115D5126A1A3}"/>
                </a:ext>
              </a:extLst>
            </p:cNvPr>
            <p:cNvCxnSpPr>
              <a:cxnSpLocks/>
            </p:cNvCxnSpPr>
            <p:nvPr/>
          </p:nvCxnSpPr>
          <p:spPr>
            <a:xfrm>
              <a:off x="2564024" y="3196781"/>
              <a:ext cx="9281103" cy="14965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46FA913-DFB7-002D-8A45-78C5A53F8E9F}"/>
                </a:ext>
              </a:extLst>
            </p:cNvPr>
            <p:cNvCxnSpPr>
              <a:cxnSpLocks/>
            </p:cNvCxnSpPr>
            <p:nvPr/>
          </p:nvCxnSpPr>
          <p:spPr>
            <a:xfrm>
              <a:off x="2564024" y="3798056"/>
              <a:ext cx="9292311" cy="0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E7F0FE8-604C-E318-1B56-6E69FF27B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3659" y="3337089"/>
              <a:ext cx="6492464" cy="97747"/>
            </a:xfrm>
            <a:prstGeom prst="straightConnector1">
              <a:avLst/>
            </a:prstGeom>
            <a:noFill/>
            <a:ln w="635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41B0D8-CA6E-F22F-921A-39FC4C2922E5}"/>
                </a:ext>
              </a:extLst>
            </p:cNvPr>
            <p:cNvSpPr/>
            <p:nvPr/>
          </p:nvSpPr>
          <p:spPr>
            <a:xfrm>
              <a:off x="6123025" y="2604933"/>
              <a:ext cx="1753703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I (0)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245F9A-4987-B7E9-F464-0CE67FDCCD6D}"/>
                </a:ext>
              </a:extLst>
            </p:cNvPr>
            <p:cNvSpPr/>
            <p:nvPr/>
          </p:nvSpPr>
          <p:spPr>
            <a:xfrm>
              <a:off x="6040594" y="3288679"/>
              <a:ext cx="1753703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Q (90)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D127AE-E9D7-D30E-2367-216AD91B72B2}"/>
                </a:ext>
              </a:extLst>
            </p:cNvPr>
            <p:cNvSpPr/>
            <p:nvPr/>
          </p:nvSpPr>
          <p:spPr>
            <a:xfrm>
              <a:off x="3863074" y="5243658"/>
              <a:ext cx="2678532" cy="2540381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9A7949-3757-257B-3620-AD80E738A495}"/>
                </a:ext>
              </a:extLst>
            </p:cNvPr>
            <p:cNvSpPr/>
            <p:nvPr/>
          </p:nvSpPr>
          <p:spPr>
            <a:xfrm>
              <a:off x="3157439" y="5928676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Low </a:t>
              </a:r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noise</a:t>
              </a:r>
              <a:endParaRPr lang="nl-NL" sz="2800" b="1" cap="none" dirty="0">
                <a:solidFill>
                  <a:schemeClr val="bg1"/>
                </a:solidFill>
                <a:highlight>
                  <a:srgbClr val="FFFF00"/>
                </a:highlight>
                <a:cs typeface="Times New Roman" panose="02020603050405020304" pitchFamily="18" charset="0"/>
              </a:endParaRP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Power </a:t>
              </a:r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supply</a:t>
              </a:r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0A65FD2-A4BE-46D8-E2E8-584D67C9D077}"/>
                </a:ext>
              </a:extLst>
            </p:cNvPr>
            <p:cNvSpPr/>
            <p:nvPr/>
          </p:nvSpPr>
          <p:spPr>
            <a:xfrm>
              <a:off x="16821199" y="6439247"/>
              <a:ext cx="1442291" cy="1300222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A85D6A-F055-7FCF-1074-562227218E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75137" y="4291372"/>
              <a:ext cx="2965971" cy="0"/>
            </a:xfrm>
            <a:prstGeom prst="straightConnector1">
              <a:avLst/>
            </a:prstGeom>
            <a:noFill/>
            <a:ln w="635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99ED6A2-B58C-3D15-FB06-8F5517A4C41F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 flipV="1">
              <a:off x="14523659" y="10225875"/>
              <a:ext cx="3017449" cy="43016"/>
            </a:xfrm>
            <a:prstGeom prst="straightConnector1">
              <a:avLst/>
            </a:prstGeom>
            <a:noFill/>
            <a:ln w="63500" cap="flat">
              <a:solidFill>
                <a:srgbClr val="00B05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13C91C5-21DE-1E65-1B17-B59732127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33533" y="4291372"/>
              <a:ext cx="0" cy="2222476"/>
            </a:xfrm>
            <a:prstGeom prst="straightConnector1">
              <a:avLst/>
            </a:prstGeom>
            <a:noFill/>
            <a:ln w="63500" cap="flat">
              <a:solidFill>
                <a:srgbClr val="00B050"/>
              </a:solidFill>
              <a:prstDash val="solid"/>
              <a:miter lim="400000"/>
              <a:headEnd type="triangle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6DE3C7D-C9A3-8D1D-C0B4-838256555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25958" y="7739469"/>
              <a:ext cx="15150" cy="2529422"/>
            </a:xfrm>
            <a:prstGeom prst="straightConnector1">
              <a:avLst/>
            </a:prstGeom>
            <a:noFill/>
            <a:ln w="63500" cap="flat">
              <a:solidFill>
                <a:srgbClr val="00B050"/>
              </a:solidFill>
              <a:prstDash val="solid"/>
              <a:miter lim="400000"/>
              <a:tailEnd type="non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21D08E0-A36C-BDF4-76F5-A101BF962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63490" y="7107386"/>
              <a:ext cx="3023679" cy="6912"/>
            </a:xfrm>
            <a:prstGeom prst="straightConnector1">
              <a:avLst/>
            </a:prstGeom>
            <a:noFill/>
            <a:ln w="63500" cap="flat">
              <a:solidFill>
                <a:srgbClr val="00B050"/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43EF51-98BA-4636-DBF5-99C17F72CAC4}"/>
                </a:ext>
              </a:extLst>
            </p:cNvPr>
            <p:cNvSpPr/>
            <p:nvPr/>
          </p:nvSpPr>
          <p:spPr>
            <a:xfrm>
              <a:off x="12225486" y="3725050"/>
              <a:ext cx="188909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Internal</a:t>
              </a:r>
            </a:p>
            <a:p>
              <a:pPr algn="ctr"/>
              <a:r>
                <a:rPr lang="en-US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4 x lo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07D668E-ACAE-F899-A5FE-9E269E016124}"/>
                </a:ext>
              </a:extLst>
            </p:cNvPr>
            <p:cNvSpPr/>
            <p:nvPr/>
          </p:nvSpPr>
          <p:spPr>
            <a:xfrm>
              <a:off x="15481057" y="6543257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SPI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control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EA76F23-1B9B-0A5A-2F81-735D6C8D143F}"/>
                </a:ext>
              </a:extLst>
            </p:cNvPr>
            <p:cNvSpPr/>
            <p:nvPr/>
          </p:nvSpPr>
          <p:spPr>
            <a:xfrm>
              <a:off x="3070109" y="1712218"/>
              <a:ext cx="17450817" cy="10223805"/>
            </a:xfrm>
            <a:prstGeom prst="roundRect">
              <a:avLst/>
            </a:prstGeom>
            <a:noFill/>
            <a:ln w="381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af-ZA" sz="3200" b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68ADC8F-C199-D3AD-B97C-6C943F9922BA}"/>
                </a:ext>
              </a:extLst>
            </p:cNvPr>
            <p:cNvSpPr/>
            <p:nvPr/>
          </p:nvSpPr>
          <p:spPr>
            <a:xfrm>
              <a:off x="20294198" y="2789436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26.5 GHz 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mm wave out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D6F5327-01BC-DD22-DFCF-FAC4F604966D}"/>
                </a:ext>
              </a:extLst>
            </p:cNvPr>
            <p:cNvSpPr/>
            <p:nvPr/>
          </p:nvSpPr>
          <p:spPr>
            <a:xfrm>
              <a:off x="20294198" y="6785362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Controller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board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85DF4D8-1034-105C-1C85-A2EB22C1AEDE}"/>
                </a:ext>
              </a:extLst>
            </p:cNvPr>
            <p:cNvSpPr/>
            <p:nvPr/>
          </p:nvSpPr>
          <p:spPr>
            <a:xfrm>
              <a:off x="16317760" y="11234454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upconverter</a:t>
              </a:r>
              <a:endParaRPr lang="nl-NL" sz="2800" b="1" cap="none" dirty="0">
                <a:solidFill>
                  <a:schemeClr val="bg1"/>
                </a:solidFill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D908B80-C920-AE0F-D364-9CF69C2D430A}"/>
                </a:ext>
              </a:extLst>
            </p:cNvPr>
            <p:cNvSpPr/>
            <p:nvPr/>
          </p:nvSpPr>
          <p:spPr>
            <a:xfrm>
              <a:off x="-829449" y="3014093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RF SOC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DAC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AE03CF0-5C10-CF49-4C8C-1BA0065359BB}"/>
                </a:ext>
              </a:extLst>
            </p:cNvPr>
            <p:cNvSpPr/>
            <p:nvPr/>
          </p:nvSpPr>
          <p:spPr>
            <a:xfrm>
              <a:off x="-642091" y="9761883"/>
              <a:ext cx="4089802" cy="1040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Controller</a:t>
              </a:r>
            </a:p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</a:rPr>
                <a:t>board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1E8EF9-AEDD-0335-0F4F-A11FE8BEC057}"/>
                </a:ext>
              </a:extLst>
            </p:cNvPr>
            <p:cNvSpPr/>
            <p:nvPr/>
          </p:nvSpPr>
          <p:spPr>
            <a:xfrm>
              <a:off x="20294198" y="3666750"/>
              <a:ext cx="4089802" cy="570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  <a:sym typeface="Wingdings" panose="05000000000000000000" pitchFamily="2" charset="2"/>
                </a:rPr>
                <a:t>  </a:t>
              </a:r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  <a:sym typeface="Wingdings" panose="05000000000000000000" pitchFamily="2" charset="2"/>
                </a:rPr>
                <a:t>To</a:t>
              </a:r>
              <a:r>
                <a:rPr lang="nl-NL" sz="2800" b="1" cap="none" dirty="0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nl-NL" sz="2800" b="1" cap="none" dirty="0" err="1">
                  <a:solidFill>
                    <a:schemeClr val="bg1"/>
                  </a:solidFill>
                  <a:highlight>
                    <a:srgbClr val="FFFF00"/>
                  </a:highlight>
                  <a:cs typeface="Times New Roman" panose="02020603050405020304" pitchFamily="18" charset="0"/>
                  <a:sym typeface="Wingdings" panose="05000000000000000000" pitchFamily="2" charset="2"/>
                </a:rPr>
                <a:t>attenuator</a:t>
              </a:r>
              <a:endParaRPr lang="nl-NL" sz="2800" b="1" cap="none" dirty="0">
                <a:solidFill>
                  <a:schemeClr val="bg1"/>
                </a:solidFill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3630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131215" y="1160883"/>
            <a:ext cx="12617785" cy="4096918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Upconverter housing has been made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Next steps:</a:t>
            </a:r>
            <a:br>
              <a:rPr lang="en-GB" dirty="0"/>
            </a:br>
            <a:r>
              <a:rPr lang="en-GB" dirty="0"/>
              <a:t>-Send to company for coating</a:t>
            </a:r>
            <a:br>
              <a:rPr lang="en-GB" dirty="0"/>
            </a:br>
            <a:r>
              <a:rPr lang="en-GB" dirty="0"/>
              <a:t>-Order RF seals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Upconverter housing</a:t>
            </a:r>
          </a:p>
        </p:txBody>
      </p:sp>
      <p:pic>
        <p:nvPicPr>
          <p:cNvPr id="7" name="Picture Placeholder 6" descr="A grey and orange metal object&#10;&#10;AI-generated content may be incorrect.">
            <a:extLst>
              <a:ext uri="{FF2B5EF4-FFF2-40B4-BE49-F238E27FC236}">
                <a16:creationId xmlns:a16="http://schemas.microsoft.com/office/drawing/2014/main" id="{AA08134C-4E5B-9A5D-C171-93E15675C633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r="2111"/>
          <a:stretch/>
        </p:blipFill>
        <p:spPr>
          <a:xfrm>
            <a:off x="7125700" y="9307425"/>
            <a:ext cx="3638697" cy="2268117"/>
          </a:xfrm>
        </p:spPr>
      </p:pic>
      <p:pic>
        <p:nvPicPr>
          <p:cNvPr id="9" name="Picture 8" descr="A grey rectangular object with red text&#10;&#10;AI-generated content may be incorrect.">
            <a:extLst>
              <a:ext uri="{FF2B5EF4-FFF2-40B4-BE49-F238E27FC236}">
                <a16:creationId xmlns:a16="http://schemas.microsoft.com/office/drawing/2014/main" id="{FE02A3FD-3B4D-0140-4C69-76D1C84CE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6" y="2020162"/>
            <a:ext cx="5835849" cy="4642987"/>
          </a:xfrm>
          <a:prstGeom prst="rect">
            <a:avLst/>
          </a:prstGeom>
        </p:spPr>
      </p:pic>
      <p:pic>
        <p:nvPicPr>
          <p:cNvPr id="11" name="Picture 10" descr="A computer generated circuit board&#10;&#10;AI-generated content may be incorrect.">
            <a:extLst>
              <a:ext uri="{FF2B5EF4-FFF2-40B4-BE49-F238E27FC236}">
                <a16:creationId xmlns:a16="http://schemas.microsoft.com/office/drawing/2014/main" id="{F05A5DC8-DBFE-10AC-6DAF-ECC349EB2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6" y="7052851"/>
            <a:ext cx="5835849" cy="4522691"/>
          </a:xfrm>
          <a:prstGeom prst="rect">
            <a:avLst/>
          </a:prstGeom>
        </p:spPr>
      </p:pic>
      <p:pic>
        <p:nvPicPr>
          <p:cNvPr id="13" name="Picture 12" descr="A grey rectangular object with orange handles&#10;&#10;AI-generated content may be incorrect.">
            <a:extLst>
              <a:ext uri="{FF2B5EF4-FFF2-40B4-BE49-F238E27FC236}">
                <a16:creationId xmlns:a16="http://schemas.microsoft.com/office/drawing/2014/main" id="{44414769-3B28-1221-5701-415093ED2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01" y="7052849"/>
            <a:ext cx="3638697" cy="2063853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BC21957-BD29-A95C-99BB-A856C31A3309}"/>
              </a:ext>
            </a:extLst>
          </p:cNvPr>
          <p:cNvSpPr txBox="1">
            <a:spLocks/>
          </p:cNvSpPr>
          <p:nvPr/>
        </p:nvSpPr>
        <p:spPr>
          <a:xfrm>
            <a:off x="11131215" y="5257801"/>
            <a:ext cx="12503245" cy="5811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/>
              <a:t>Why put upconverter in a shielded box?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Radiated signal through air might swamp received signal on downconverter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Leaked signals might be O(20-60 dB) (~ 100x – 1E6x) stronger than att. signal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370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7B6F3C4-7A62-FB21-9440-F4697765106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3411199" y="1075098"/>
            <a:ext cx="9961021" cy="6391174"/>
          </a:xfrm>
        </p:spPr>
        <p:txBody>
          <a:bodyPr/>
          <a:lstStyle/>
          <a:p>
            <a:r>
              <a:rPr lang="en-GB" dirty="0"/>
              <a:t>For the downconverter a controller was made based on the Nikhef Embedded Platform (NEP), running Zephyr OS.</a:t>
            </a:r>
          </a:p>
          <a:p>
            <a:endParaRPr lang="en-GB" dirty="0"/>
          </a:p>
          <a:p>
            <a:r>
              <a:rPr lang="en-GB" dirty="0"/>
              <a:t>This will be reused for the upconverter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449F-C9B0-E8AA-390E-F636644FE4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DA3514-A81B-B0EF-EF61-F5BCCD5E57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GB" dirty="0"/>
              <a:t>Controller PCB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B755B-5EE3-B04D-3479-2B7DBD0A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1" y="7000386"/>
            <a:ext cx="6956110" cy="4884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16AE6-1E9A-DEBC-7C4C-AAFE2DA4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85038" y="819419"/>
            <a:ext cx="7577087" cy="120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00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eaLnBrk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3000" cap="none" dirty="0" smtClean="0">
            <a:solidFill>
              <a:srgbClr val="FFFFFF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50A2F78-A710-465A-BA16-E143D83192B3}" vid="{5C6E845B-FF5B-46EF-B05B-8A4EC79B583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ModifiedNikhefTemplate_05-12-2025</Template>
  <TotalTime>6799</TotalTime>
  <Words>1159</Words>
  <Application>Microsoft Macintosh PowerPoint</Application>
  <PresentationFormat>Custom</PresentationFormat>
  <Paragraphs>172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Adwaita Mono</vt:lpstr>
      <vt:lpstr>Arial</vt:lpstr>
      <vt:lpstr>Helvetica Neue</vt:lpstr>
      <vt:lpstr>Helvetica Neue Medium</vt:lpstr>
      <vt:lpstr>Times New Roman</vt:lpstr>
      <vt:lpstr>Wingdings</vt:lpstr>
      <vt:lpstr>White</vt:lpstr>
      <vt:lpstr>Update on upconverter design, closed loop test &amp; Firmware design (ALPACA)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mnaafs@nh.nikhef.nl</dc:creator>
  <cp:lastModifiedBy>James Mead</cp:lastModifiedBy>
  <cp:revision>117</cp:revision>
  <dcterms:created xsi:type="dcterms:W3CDTF">2025-06-27T14:55:36Z</dcterms:created>
  <dcterms:modified xsi:type="dcterms:W3CDTF">2025-07-02T08:44:00Z</dcterms:modified>
</cp:coreProperties>
</file>