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5" r:id="rId2"/>
    <p:sldId id="263" r:id="rId3"/>
    <p:sldId id="277" r:id="rId4"/>
    <p:sldId id="278" r:id="rId5"/>
    <p:sldId id="279" r:id="rId6"/>
    <p:sldId id="280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E3"/>
    <a:srgbClr val="00647D"/>
    <a:srgbClr val="111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7" autoAdjust="0"/>
    <p:restoredTop sz="96327"/>
  </p:normalViewPr>
  <p:slideViewPr>
    <p:cSldViewPr snapToGrid="0">
      <p:cViewPr varScale="1">
        <p:scale>
          <a:sx n="77" d="100"/>
          <a:sy n="77" d="100"/>
        </p:scale>
        <p:origin x="69" y="1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5:57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6:04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21T09:46:31.9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DFD09-B54D-4541-A63C-3EF97D56E3C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EE43C-52D9-714E-8876-9196ECDAA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21CF-D20F-4BF2-8312-B195591B0A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84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B21CF-D20F-4BF2-8312-B195591B0A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3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20882-CD6A-F35B-5035-FACE2E06E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767F-904C-68C2-FE68-8A8480758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C91C9-3740-C979-3095-38DDE0D0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4B7C1-2456-4ACD-8046-528706C9B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529A-92C5-9FF0-D42E-77057BB8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60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C7C0-2622-29F6-C6FD-B0C5C21A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F1B16-7DAB-377D-396E-479D5FB8C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2C2BB-9AE8-016B-EA8E-E14E43F3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561D-7596-E14A-F612-B694F49E9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0D2F-EE39-C0D8-3DD7-E88B385A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4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BB12B-35F9-E12D-3C62-A9D41A3126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5DA67-5D71-EA14-303B-5EEE63A8E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2142C-628A-9845-7CEF-E26A49645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D8EE2-68F0-9475-1946-D504A6C1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8C72F-0DEF-956D-D52F-4C73AAA7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42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3F63-6A65-8B96-4F84-BA419FB0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F3610-6488-87E2-5FB4-A35553BCE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39A8C-7D8E-104A-FDD9-A5FA7D7E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1BD44-0517-8C7B-570B-BCBECE8F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FEBCA-187E-87AA-5C54-B1A27BBC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3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D40A0-4758-FCCF-DFD0-0CA286E8C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F9F7C-FA11-E69A-268E-3A38BA376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CA576-2539-23A8-C667-353543F2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30193-4301-7811-62BD-9431D7C3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0D398-ED39-4CAA-DCA5-6DD5A172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9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35D6-0C15-459C-7800-A17B968D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7C51A-EF66-FADC-5002-D9EF64AD9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D96A6-8C76-BB36-F910-F083E1FE8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85FAF-E2CB-29CA-F4B5-16E8CAA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2CE15-5E91-832F-471C-1DEA25E2E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030E4-F163-BC4D-8E01-50725F166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8C3D-167F-C903-F516-26241779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0B47A-5EF7-5941-42FD-6B296E302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492C9-E6BB-041E-7772-D72A217F2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D6F5C-2516-70C5-CF33-5ADBCB76C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FB773-F92F-9967-0B85-236D2FF35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E31F86-3C84-7A65-9178-B8C2D51F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D6BBCD-981D-A3F0-5556-C8E43CAB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A1FDD0-F031-B806-E464-AE369928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0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A446-8ACD-E795-3F2F-4745CB5B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08116-9CBF-56A3-1E84-364B0CD6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9665C9-C44F-247A-DDCE-3D84B6A1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F7BC7-087B-DECF-44B4-68E9227D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EE522D-BFD1-C6CA-EE8C-FE779D6B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1D5903-FE0E-3002-3DD3-01920FD1C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CB30-F4D9-9549-0B64-11E87796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54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5FDBA-F4B1-8A0B-A651-7717395B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C0FC7-90F2-14AF-E4F9-AD40D44D5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8ADAD-F980-4C12-E672-6476D2F4F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2C01C8-2FE6-4883-9C30-6458F634E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AC31F-C3F2-7459-01C7-FC83E86C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79019-5C10-61F9-2BE3-E9D81CE0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7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ECF8-74AA-888F-0497-CDEA777EC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A9129-3F96-688E-34AA-59987E8F4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64F79-1066-F588-5079-44837A939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CBD42-3DA2-7EAF-24DA-E1A5D017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39FA7-9489-2886-DECB-636BAC2A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E4BED-BDD9-1402-9664-DB4B71A9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8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D6E898-C42D-2C99-0ECF-D3711FCF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80421-D914-8E25-5F1E-A98E0858E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53EF6-BDAC-7582-626A-AB687A13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1ABDD-F0B1-834B-8DE5-585CB9C1D157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B54D0-FFCD-54BA-8F3E-58CF2A7A8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F51E2-201C-98CC-4B6C-CA1B094C2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D7A30-4F42-D145-9FE7-EC056425E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3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2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6B9F5-B9A5-E5F8-6E3F-0E27FFD99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124" y="340468"/>
            <a:ext cx="11646876" cy="992146"/>
          </a:xfrm>
        </p:spPr>
        <p:txBody>
          <a:bodyPr anchor="ctr">
            <a:noAutofit/>
          </a:bodyPr>
          <a:lstStyle/>
          <a:p>
            <a:pPr algn="l"/>
            <a:r>
              <a:rPr lang="en-US" sz="2800">
                <a:latin typeface="Georgia" panose="02040502050405020303" pitchFamily="18" charset="0"/>
              </a:rPr>
              <a:t>1ug Tritium Configuration and Transmission for LNGS Demonstrator</a:t>
            </a:r>
            <a:endParaRPr lang="en-US" sz="4800" i="1" dirty="0">
              <a:latin typeface="Georgia" panose="020405020504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7A84B-8281-F64D-2137-8828FA34A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76670"/>
            <a:ext cx="9144000" cy="121595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>
                <a:latin typeface="Georgia" panose="02040502050405020303" pitchFamily="18" charset="0"/>
              </a:rPr>
              <a:t>Wonyong Chung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>
                <a:latin typeface="Georgia" panose="02040502050405020303" pitchFamily="18" charset="0"/>
              </a:rPr>
              <a:t>Princeton University</a:t>
            </a:r>
          </a:p>
          <a:p>
            <a:pPr>
              <a:spcBef>
                <a:spcPts val="0"/>
              </a:spcBef>
            </a:pPr>
            <a:endParaRPr lang="en-US" sz="1600">
              <a:latin typeface="Georgia" panose="02040502050405020303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600">
                <a:latin typeface="Georgia" panose="02040502050405020303" pitchFamily="18" charset="0"/>
              </a:rPr>
              <a:t>July 2025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</a:pPr>
            <a:r>
              <a:rPr lang="en-US" sz="1600">
                <a:latin typeface="Georgia" panose="02040502050405020303" pitchFamily="18" charset="0"/>
              </a:rPr>
              <a:t>Nijmegen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F6ECE-6A26-EBA4-5AFA-CE28918C3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83" y="2536982"/>
            <a:ext cx="2290578" cy="27541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13662A-AB65-4E36-9CD4-3347C2CE3DFE}"/>
                  </a:ext>
                </a:extLst>
              </p14:cNvPr>
              <p14:cNvContentPartPr/>
              <p14:nvPr/>
            </p14:nvContentPartPr>
            <p14:xfrm>
              <a:off x="4366654" y="5114032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13662A-AB65-4E36-9CD4-3347C2CE3D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60534" y="510791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E8A28A9-2913-3C4C-1F3B-E9A21D1EE42F}"/>
                  </a:ext>
                </a:extLst>
              </p14:cNvPr>
              <p14:cNvContentPartPr/>
              <p14:nvPr/>
            </p14:nvContentPartPr>
            <p14:xfrm>
              <a:off x="8605294" y="321575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E8A28A9-2913-3C4C-1F3B-E9A21D1EE4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9174" y="3209632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701996-C643-9424-ACB8-1CAA4D796171}"/>
                  </a:ext>
                </a:extLst>
              </p14:cNvPr>
              <p14:cNvContentPartPr/>
              <p14:nvPr/>
            </p14:nvContentPartPr>
            <p14:xfrm>
              <a:off x="11961415" y="-3485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701996-C643-9424-ACB8-1CAA4D7961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55295" y="-40977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0CFE949F-090C-A0D6-D3DA-E311B73D3D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" r="33532"/>
          <a:stretch/>
        </p:blipFill>
        <p:spPr>
          <a:xfrm>
            <a:off x="925060" y="2781634"/>
            <a:ext cx="7110323" cy="219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1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FAA0F18-A563-8FC2-4FB5-20E2652A6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850"/>
          <a:stretch/>
        </p:blipFill>
        <p:spPr>
          <a:xfrm>
            <a:off x="544153" y="1375255"/>
            <a:ext cx="2464986" cy="212005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7301A31-0B12-B122-EA19-B83B3EF7CB0F}"/>
              </a:ext>
            </a:extLst>
          </p:cNvPr>
          <p:cNvGrpSpPr/>
          <p:nvPr/>
        </p:nvGrpSpPr>
        <p:grpSpPr>
          <a:xfrm>
            <a:off x="7945974" y="-1"/>
            <a:ext cx="1409192" cy="6858001"/>
            <a:chOff x="7683084" y="-1"/>
            <a:chExt cx="1409192" cy="6858001"/>
          </a:xfrm>
        </p:grpSpPr>
        <p:pic>
          <p:nvPicPr>
            <p:cNvPr id="15" name="Picture 1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D71DA02-618C-7537-FA86-F423D139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31" t="39970" r="27142" b="8011"/>
            <a:stretch/>
          </p:blipFill>
          <p:spPr>
            <a:xfrm>
              <a:off x="7683084" y="0"/>
              <a:ext cx="1409192" cy="6858000"/>
            </a:xfrm>
            <a:prstGeom prst="rect">
              <a:avLst/>
            </a:prstGeom>
          </p:spPr>
        </p:pic>
        <p:pic>
          <p:nvPicPr>
            <p:cNvPr id="10" name="Picture 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16B209CD-C487-7446-8FA3-B13E622FE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75" t="22790" r="27969" b="13910"/>
            <a:stretch/>
          </p:blipFill>
          <p:spPr>
            <a:xfrm>
              <a:off x="7683084" y="-1"/>
              <a:ext cx="1274649" cy="6858001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41679D-059D-25DC-BD7E-98490BA8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FDDD-DC3F-45A0-91A7-F46395AC64B6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A7481C-F566-1D9F-6062-1EA4D612D3DD}"/>
              </a:ext>
            </a:extLst>
          </p:cNvPr>
          <p:cNvSpPr>
            <a:spLocks noGrp="1"/>
          </p:cNvSpPr>
          <p:nvPr/>
        </p:nvSpPr>
        <p:spPr>
          <a:xfrm>
            <a:off x="3125179" y="1398069"/>
            <a:ext cx="4819536" cy="1674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Unconstrained trajectories follow </a:t>
            </a: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field lines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Transverse </a:t>
            </a: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momentum collimated into longitudinal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Linear “collimation factor” in B via </a:t>
            </a: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adiabatic invariant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Effectively </a:t>
            </a: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 pitch range compression (90 </a:t>
            </a: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27)</a:t>
            </a: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A824B07-3222-B410-9D58-530C158B6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591" y="-1"/>
            <a:ext cx="2961409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0C0ADBF-DA94-B899-C3A0-9EAB76279C36}"/>
              </a:ext>
            </a:extLst>
          </p:cNvPr>
          <p:cNvSpPr/>
          <p:nvPr/>
        </p:nvSpPr>
        <p:spPr>
          <a:xfrm>
            <a:off x="492743" y="320760"/>
            <a:ext cx="7345899" cy="764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Permanent Magnet Target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D149ED-984F-380A-E4A3-65FEA3B34A4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0061"/>
          <a:stretch/>
        </p:blipFill>
        <p:spPr>
          <a:xfrm>
            <a:off x="65059" y="3785102"/>
            <a:ext cx="3877097" cy="3028950"/>
          </a:xfrm>
          <a:prstGeom prst="rect">
            <a:avLst/>
          </a:prstGeom>
        </p:spPr>
      </p:pic>
      <p:pic>
        <p:nvPicPr>
          <p:cNvPr id="2" name="Picture 1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ACCE7311-CF0B-4A0E-0FC6-811E613A2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2652" y="5240959"/>
            <a:ext cx="3146096" cy="1480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4BC98-2EA5-DEE1-C7B1-FB7D05B0AF2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861" b="56967"/>
          <a:stretch/>
        </p:blipFill>
        <p:spPr>
          <a:xfrm>
            <a:off x="3837824" y="3785102"/>
            <a:ext cx="1781673" cy="13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93734-862C-DB2E-1BBC-923DA96C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A13468E-B201-FD8A-076D-C29AFD235F29}"/>
              </a:ext>
            </a:extLst>
          </p:cNvPr>
          <p:cNvSpPr txBox="1"/>
          <p:nvPr/>
        </p:nvSpPr>
        <p:spPr>
          <a:xfrm>
            <a:off x="471948" y="294968"/>
            <a:ext cx="952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eorgia" panose="02040502050405020303" pitchFamily="18" charset="0"/>
              </a:rPr>
              <a:t>Collimated Injection</a:t>
            </a:r>
          </a:p>
        </p:txBody>
      </p:sp>
      <p:pic>
        <p:nvPicPr>
          <p:cNvPr id="14" name="Picture 13" descr="A close up of a line&#10;&#10;Description automatically generated">
            <a:extLst>
              <a:ext uri="{FF2B5EF4-FFF2-40B4-BE49-F238E27FC236}">
                <a16:creationId xmlns:a16="http://schemas.microsoft.com/office/drawing/2014/main" id="{46EAA6DC-0E1C-C4EB-ED88-AB8DE098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59349"/>
            <a:ext cx="12192001" cy="2502993"/>
          </a:xfrm>
          <a:prstGeom prst="rect">
            <a:avLst/>
          </a:prstGeom>
        </p:spPr>
      </p:pic>
      <p:pic>
        <p:nvPicPr>
          <p:cNvPr id="16" name="Picture 15" descr="A computer generated image of a machine&#10;&#10;Description automatically generated with medium confidence">
            <a:extLst>
              <a:ext uri="{FF2B5EF4-FFF2-40B4-BE49-F238E27FC236}">
                <a16:creationId xmlns:a16="http://schemas.microsoft.com/office/drawing/2014/main" id="{E7A74860-7620-8363-35E7-9198250B7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47" y="5380012"/>
            <a:ext cx="2981048" cy="1368749"/>
          </a:xfrm>
          <a:prstGeom prst="rect">
            <a:avLst/>
          </a:prstGeom>
        </p:spPr>
      </p:pic>
      <p:pic>
        <p:nvPicPr>
          <p:cNvPr id="18" name="Picture 17" descr="A guitar with a green and pink guitar&#10;&#10;Description automatically generated with medium confidence">
            <a:extLst>
              <a:ext uri="{FF2B5EF4-FFF2-40B4-BE49-F238E27FC236}">
                <a16:creationId xmlns:a16="http://schemas.microsoft.com/office/drawing/2014/main" id="{C7673871-85C4-B24C-71B2-D8B9CA8D1C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21"/>
          <a:stretch/>
        </p:blipFill>
        <p:spPr>
          <a:xfrm>
            <a:off x="9957974" y="5327063"/>
            <a:ext cx="1693874" cy="1482503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BD89D2E1-C8E7-9AF8-374F-3386F34509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74"/>
          <a:stretch/>
        </p:blipFill>
        <p:spPr>
          <a:xfrm>
            <a:off x="5567421" y="19624"/>
            <a:ext cx="2734098" cy="4319167"/>
          </a:xfrm>
          <a:prstGeom prst="rect">
            <a:avLst/>
          </a:prstGeom>
        </p:spPr>
      </p:pic>
      <p:pic>
        <p:nvPicPr>
          <p:cNvPr id="24" name="Picture 2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CB23A62E-DE5E-9D15-FB7E-DB210EAA3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5642" y="-467"/>
            <a:ext cx="1069369" cy="4339258"/>
          </a:xfrm>
          <a:prstGeom prst="rect">
            <a:avLst/>
          </a:prstGeom>
        </p:spPr>
      </p:pic>
      <p:pic>
        <p:nvPicPr>
          <p:cNvPr id="26" name="Picture 25" descr="A diagram of a heat exchanger&#10;&#10;Description automatically generated with medium confidence">
            <a:extLst>
              <a:ext uri="{FF2B5EF4-FFF2-40B4-BE49-F238E27FC236}">
                <a16:creationId xmlns:a16="http://schemas.microsoft.com/office/drawing/2014/main" id="{1066CA5C-2F2A-17ED-FBEF-4FFAD122C26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03" b="1855"/>
          <a:stretch/>
        </p:blipFill>
        <p:spPr>
          <a:xfrm>
            <a:off x="3321050" y="933602"/>
            <a:ext cx="2178940" cy="3362173"/>
          </a:xfrm>
          <a:prstGeom prst="rect">
            <a:avLst/>
          </a:prstGeom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17BF121-FC47-E229-7528-4F85255B9B07}"/>
              </a:ext>
            </a:extLst>
          </p:cNvPr>
          <p:cNvSpPr txBox="1"/>
          <p:nvPr/>
        </p:nvSpPr>
        <p:spPr>
          <a:xfrm>
            <a:off x="1330515" y="5380012"/>
            <a:ext cx="169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Georgia" panose="02040502050405020303" pitchFamily="18" charset="0"/>
                <a:ea typeface="Anonymous Pro" panose="02060609030202000504" pitchFamily="49" charset="0"/>
              </a:rPr>
              <a:t>18.6 keV electrons</a:t>
            </a:r>
          </a:p>
          <a:p>
            <a:r>
              <a:rPr lang="en-US" sz="1200" i="1" dirty="0">
                <a:latin typeface="Georgia" panose="02040502050405020303" pitchFamily="18" charset="0"/>
                <a:ea typeface="Anonymous Pro" panose="02060609030202000504" pitchFamily="49" charset="0"/>
              </a:rPr>
              <a:t>pitch 5, 25, 45, 65, 85</a:t>
            </a:r>
          </a:p>
        </p:txBody>
      </p:sp>
      <p:pic>
        <p:nvPicPr>
          <p:cNvPr id="4" name="Picture 3" descr="A guitar with a green and pink guitar&#10;&#10;Description automatically generated with medium confidence">
            <a:extLst>
              <a:ext uri="{FF2B5EF4-FFF2-40B4-BE49-F238E27FC236}">
                <a16:creationId xmlns:a16="http://schemas.microsoft.com/office/drawing/2014/main" id="{64AF34A4-B457-4E84-A3FC-1CA6DD86DA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43941" r="73974" b="39027"/>
          <a:stretch/>
        </p:blipFill>
        <p:spPr>
          <a:xfrm>
            <a:off x="6748464" y="5380012"/>
            <a:ext cx="2515302" cy="1358220"/>
          </a:xfrm>
          <a:prstGeom prst="rect">
            <a:avLst/>
          </a:prstGeom>
          <a:ln w="19050">
            <a:solidFill>
              <a:srgbClr val="11181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A1A098-71C1-BDE4-44C2-514FDE5F4632}"/>
              </a:ext>
            </a:extLst>
          </p:cNvPr>
          <p:cNvSpPr/>
          <p:nvPr/>
        </p:nvSpPr>
        <p:spPr>
          <a:xfrm>
            <a:off x="9957974" y="5988842"/>
            <a:ext cx="443326" cy="257175"/>
          </a:xfrm>
          <a:prstGeom prst="rect">
            <a:avLst/>
          </a:prstGeom>
          <a:noFill/>
          <a:ln w="9525">
            <a:solidFill>
              <a:srgbClr val="11181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93A9D0-CBA2-9882-6A1D-E128D308BCFC}"/>
              </a:ext>
            </a:extLst>
          </p:cNvPr>
          <p:cNvCxnSpPr>
            <a:cxnSpLocks/>
          </p:cNvCxnSpPr>
          <p:nvPr/>
        </p:nvCxnSpPr>
        <p:spPr>
          <a:xfrm>
            <a:off x="9263766" y="5362575"/>
            <a:ext cx="694208" cy="626267"/>
          </a:xfrm>
          <a:prstGeom prst="line">
            <a:avLst/>
          </a:prstGeom>
          <a:ln>
            <a:solidFill>
              <a:srgbClr val="111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007F91-4543-4BEC-AA26-658BE61A6E6D}"/>
              </a:ext>
            </a:extLst>
          </p:cNvPr>
          <p:cNvCxnSpPr>
            <a:cxnSpLocks/>
          </p:cNvCxnSpPr>
          <p:nvPr/>
        </p:nvCxnSpPr>
        <p:spPr>
          <a:xfrm flipV="1">
            <a:off x="9263766" y="6246017"/>
            <a:ext cx="694208" cy="502744"/>
          </a:xfrm>
          <a:prstGeom prst="line">
            <a:avLst/>
          </a:prstGeom>
          <a:ln>
            <a:solidFill>
              <a:srgbClr val="111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7FC139B-B488-A34C-7D77-05211422EE87}"/>
              </a:ext>
            </a:extLst>
          </p:cNvPr>
          <p:cNvSpPr>
            <a:spLocks noGrp="1"/>
          </p:cNvSpPr>
          <p:nvPr/>
        </p:nvSpPr>
        <p:spPr>
          <a:xfrm>
            <a:off x="215927" y="1016322"/>
            <a:ext cx="4819536" cy="37362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Shape electrodes to follow the magnetic field lines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Well-parameterized by ellipse equation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Aligns potential gradient against path of electron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Drains parallel momentum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Once electrons enter central channel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Apply fast drift in z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Contain bounce motion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Accelerate to </a:t>
            </a: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uniform region</a:t>
            </a: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Tranmission studies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1mm radius (0.0314 cm</a:t>
            </a:r>
            <a:r>
              <a:rPr lang="en-GB" sz="1200" baseline="30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)</a:t>
            </a: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2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screenshot of a computer&#10;&#10;Description automatically generated">
            <a:extLst>
              <a:ext uri="{FF2B5EF4-FFF2-40B4-BE49-F238E27FC236}">
                <a16:creationId xmlns:a16="http://schemas.microsoft.com/office/drawing/2014/main" id="{D839528B-EC1F-B196-89F7-58040867988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7383" t="2262" r="12054" b="652"/>
          <a:stretch/>
        </p:blipFill>
        <p:spPr>
          <a:xfrm>
            <a:off x="9499133" y="-467"/>
            <a:ext cx="2692867" cy="43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370-8FD9-CBAB-97F3-281D7F434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C01651-EBB9-DE4C-1F3A-0C0019D1CCDF}"/>
              </a:ext>
            </a:extLst>
          </p:cNvPr>
          <p:cNvSpPr txBox="1"/>
          <p:nvPr/>
        </p:nvSpPr>
        <p:spPr>
          <a:xfrm>
            <a:off x="471948" y="294968"/>
            <a:ext cx="9527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Georgia" panose="02040502050405020303" pitchFamily="18" charset="0"/>
              </a:rPr>
              <a:t>1ug Tritium Target Size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7AF8C72-5F52-92CA-FD01-68E767DC2579}"/>
              </a:ext>
            </a:extLst>
          </p:cNvPr>
          <p:cNvSpPr>
            <a:spLocks noGrp="1"/>
          </p:cNvSpPr>
          <p:nvPr/>
        </p:nvSpPr>
        <p:spPr>
          <a:xfrm>
            <a:off x="215927" y="1257761"/>
            <a:ext cx="3410851" cy="50454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1.5 T permanent magnet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1ug ~ 50 cm</a:t>
            </a:r>
            <a:r>
              <a:rPr lang="en-GB" sz="1400" baseline="30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 </a:t>
            </a: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(at 50% loading)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5 cm radius -&gt; 78.5 cm</a:t>
            </a:r>
            <a:r>
              <a:rPr lang="en-GB" sz="1400" baseline="30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Usable area: 3cm radius -&gt; 28.25 cm</a:t>
            </a:r>
            <a:r>
              <a:rPr lang="en-GB" sz="1200" baseline="30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Double sided: 56.5 cm</a:t>
            </a:r>
            <a:r>
              <a:rPr lang="en-GB" sz="1200" baseline="30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</a:t>
            </a: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Single- or double-sided?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2x single-sided: start at fringes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1x double-sided: start at center</a:t>
            </a: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Depends on: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z-spread of trajectory envelope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y-drift target clearance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Which is more advantageous for transport?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2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Pick a drift direction (x or y)</a:t>
            </a: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à"/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Choose </a:t>
            </a:r>
            <a:r>
              <a:rPr lang="en-GB" sz="1400" u="sng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center</a:t>
            </a: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(for this study)</a:t>
            </a:r>
            <a:endParaRPr lang="en-GB" sz="1400" u="sng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B11C8-CEC6-0A46-F9F5-FE2A4E38D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12" b="40623"/>
          <a:stretch>
            <a:fillRect/>
          </a:stretch>
        </p:blipFill>
        <p:spPr>
          <a:xfrm>
            <a:off x="6634795" y="1364995"/>
            <a:ext cx="5300355" cy="2459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A03124-3C2F-D2AF-3E4C-8631B43688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33" t="12282" r="14534" b="10944"/>
          <a:stretch>
            <a:fillRect/>
          </a:stretch>
        </p:blipFill>
        <p:spPr>
          <a:xfrm>
            <a:off x="6634795" y="3943904"/>
            <a:ext cx="2961301" cy="231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ADB22-9813-3279-B45D-0ED176227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95" r="6804" b="10773"/>
          <a:stretch>
            <a:fillRect/>
          </a:stretch>
        </p:blipFill>
        <p:spPr>
          <a:xfrm>
            <a:off x="9742556" y="3943905"/>
            <a:ext cx="2184053" cy="23120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5ED8D2-579A-F8CF-AFDB-6C1A4AD9464D}"/>
              </a:ext>
            </a:extLst>
          </p:cNvPr>
          <p:cNvSpPr txBox="1"/>
          <p:nvPr/>
        </p:nvSpPr>
        <p:spPr>
          <a:xfrm>
            <a:off x="7144201" y="3500896"/>
            <a:ext cx="155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-1.75m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DE392-826A-0EE2-D19B-B3B4491025BF}"/>
              </a:ext>
            </a:extLst>
          </p:cNvPr>
          <p:cNvSpPr txBox="1"/>
          <p:nvPr/>
        </p:nvSpPr>
        <p:spPr>
          <a:xfrm>
            <a:off x="7144201" y="5946311"/>
            <a:ext cx="155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-1.50m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028612-972E-AB65-5009-2C3A7757B930}"/>
              </a:ext>
            </a:extLst>
          </p:cNvPr>
          <p:cNvSpPr txBox="1"/>
          <p:nvPr/>
        </p:nvSpPr>
        <p:spPr>
          <a:xfrm>
            <a:off x="9983109" y="5975241"/>
            <a:ext cx="1555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 = -1.30m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F68517-CA72-5E49-2E25-0CE33B739511}"/>
              </a:ext>
            </a:extLst>
          </p:cNvPr>
          <p:cNvSpPr txBox="1"/>
          <p:nvPr/>
        </p:nvSpPr>
        <p:spPr>
          <a:xfrm>
            <a:off x="8548895" y="3500896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DD76A-6F3D-935B-BD5D-F1906F2C2253}"/>
              </a:ext>
            </a:extLst>
          </p:cNvPr>
          <p:cNvSpPr txBox="1"/>
          <p:nvPr/>
        </p:nvSpPr>
        <p:spPr>
          <a:xfrm>
            <a:off x="8115445" y="5636687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7E8F17-569F-B8BB-1D6F-2F26828345F6}"/>
              </a:ext>
            </a:extLst>
          </p:cNvPr>
          <p:cNvSpPr txBox="1"/>
          <p:nvPr/>
        </p:nvSpPr>
        <p:spPr>
          <a:xfrm>
            <a:off x="10932124" y="5636687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R = 5cm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411D6A-BDDB-5013-AF73-C693D64B2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64" r="12125"/>
          <a:stretch>
            <a:fillRect/>
          </a:stretch>
        </p:blipFill>
        <p:spPr>
          <a:xfrm>
            <a:off x="5187256" y="1364995"/>
            <a:ext cx="1347024" cy="48953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C5934D8-717E-2728-0902-C7DBAB07B1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23" t="1065" r="18323" b="1524"/>
          <a:stretch>
            <a:fillRect/>
          </a:stretch>
        </p:blipFill>
        <p:spPr>
          <a:xfrm>
            <a:off x="3719956" y="1360586"/>
            <a:ext cx="1347024" cy="489534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988370C-2EBC-0308-FEB8-92210329DE18}"/>
              </a:ext>
            </a:extLst>
          </p:cNvPr>
          <p:cNvSpPr txBox="1"/>
          <p:nvPr/>
        </p:nvSpPr>
        <p:spPr>
          <a:xfrm>
            <a:off x="6323671" y="820035"/>
            <a:ext cx="2961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>
                <a:latin typeface="Georgia" panose="02040502050405020303" pitchFamily="18" charset="0"/>
              </a:rPr>
              <a:t>Magnetic field only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C19CDBE-3276-6347-9B3E-1BE596DD7AAB}"/>
              </a:ext>
            </a:extLst>
          </p:cNvPr>
          <p:cNvCxnSpPr/>
          <p:nvPr/>
        </p:nvCxnSpPr>
        <p:spPr>
          <a:xfrm flipV="1">
            <a:off x="10674849" y="2399016"/>
            <a:ext cx="0" cy="59076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35D8F26-28A0-861E-CD0D-73E304EF9431}"/>
              </a:ext>
            </a:extLst>
          </p:cNvPr>
          <p:cNvCxnSpPr>
            <a:cxnSpLocks/>
          </p:cNvCxnSpPr>
          <p:nvPr/>
        </p:nvCxnSpPr>
        <p:spPr>
          <a:xfrm>
            <a:off x="10666708" y="2993205"/>
            <a:ext cx="53083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935B4AA-609D-EBBE-0091-9160FF101A28}"/>
              </a:ext>
            </a:extLst>
          </p:cNvPr>
          <p:cNvSpPr txBox="1"/>
          <p:nvPr/>
        </p:nvSpPr>
        <p:spPr>
          <a:xfrm>
            <a:off x="9999406" y="2539541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4D0BAF-C64D-EBB7-E1A5-75C8E149BBB5}"/>
              </a:ext>
            </a:extLst>
          </p:cNvPr>
          <p:cNvSpPr txBox="1"/>
          <p:nvPr/>
        </p:nvSpPr>
        <p:spPr>
          <a:xfrm>
            <a:off x="10395666" y="2961028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z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461D08D-D48E-058F-1D26-3BF276EC8E42}"/>
              </a:ext>
            </a:extLst>
          </p:cNvPr>
          <p:cNvCxnSpPr/>
          <p:nvPr/>
        </p:nvCxnSpPr>
        <p:spPr>
          <a:xfrm flipV="1">
            <a:off x="5542469" y="4970980"/>
            <a:ext cx="0" cy="59076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3F44123-3AC0-CFE5-790A-6A50F2D0476E}"/>
              </a:ext>
            </a:extLst>
          </p:cNvPr>
          <p:cNvCxnSpPr>
            <a:cxnSpLocks/>
          </p:cNvCxnSpPr>
          <p:nvPr/>
        </p:nvCxnSpPr>
        <p:spPr>
          <a:xfrm>
            <a:off x="5534328" y="5565169"/>
            <a:ext cx="530832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7DB3EB8-9F99-319B-2915-724D83C46ECB}"/>
              </a:ext>
            </a:extLst>
          </p:cNvPr>
          <p:cNvSpPr txBox="1"/>
          <p:nvPr/>
        </p:nvSpPr>
        <p:spPr>
          <a:xfrm>
            <a:off x="4867026" y="5111505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6A1714-E41E-165A-C9C6-3BB997A246F3}"/>
              </a:ext>
            </a:extLst>
          </p:cNvPr>
          <p:cNvSpPr txBox="1"/>
          <p:nvPr/>
        </p:nvSpPr>
        <p:spPr>
          <a:xfrm>
            <a:off x="5263286" y="5532992"/>
            <a:ext cx="1123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7373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3763-C721-4380-96FE-E1799610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0C3451-E970-060B-7F87-6CC8F515A0F6}"/>
              </a:ext>
            </a:extLst>
          </p:cNvPr>
          <p:cNvSpPr txBox="1"/>
          <p:nvPr/>
        </p:nvSpPr>
        <p:spPr>
          <a:xfrm>
            <a:off x="513779" y="294968"/>
            <a:ext cx="580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Georgia" panose="02040502050405020303" pitchFamily="18" charset="0"/>
              </a:rPr>
              <a:t>High Drift at Pinch Points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610882-7048-9E9A-6489-615C60554563}"/>
              </a:ext>
            </a:extLst>
          </p:cNvPr>
          <p:cNvSpPr>
            <a:spLocks noGrp="1"/>
          </p:cNvSpPr>
          <p:nvPr/>
        </p:nvSpPr>
        <p:spPr>
          <a:xfrm>
            <a:off x="215927" y="1016323"/>
            <a:ext cx="5342392" cy="3827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Apply high-drift (+bounce) near magnetic bottle points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Constant drift term, no field matching (to see isolated effect)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Uniform potential wells around target (parallel draining)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2" name="lngs_1ug_mid_z175_pinch_hd_3d">
            <a:hlinkClick r:id="" action="ppaction://media"/>
            <a:extLst>
              <a:ext uri="{FF2B5EF4-FFF2-40B4-BE49-F238E27FC236}">
                <a16:creationId xmlns:a16="http://schemas.microsoft.com/office/drawing/2014/main" id="{9C1961FF-6215-E763-777E-6780834A66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7989" y="651678"/>
            <a:ext cx="6335659" cy="5911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F0448C-00C7-0923-E593-ABE60A6FD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27" y="2234629"/>
            <a:ext cx="3420301" cy="4417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F2F1E-D037-4D71-2ED5-91AD16974D75}"/>
              </a:ext>
            </a:extLst>
          </p:cNvPr>
          <p:cNvSpPr txBox="1"/>
          <p:nvPr/>
        </p:nvSpPr>
        <p:spPr>
          <a:xfrm>
            <a:off x="2567715" y="3277480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-1kV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B52C1-623E-84E1-EE92-EB6FF9AB4403}"/>
              </a:ext>
            </a:extLst>
          </p:cNvPr>
          <p:cNvSpPr txBox="1"/>
          <p:nvPr/>
        </p:nvSpPr>
        <p:spPr>
          <a:xfrm>
            <a:off x="2567715" y="5155519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-1kV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BD780-C91A-2419-FCE1-A46B877AF308}"/>
              </a:ext>
            </a:extLst>
          </p:cNvPr>
          <p:cNvSpPr txBox="1"/>
          <p:nvPr/>
        </p:nvSpPr>
        <p:spPr>
          <a:xfrm>
            <a:off x="696106" y="3092814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12.5kV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BD8C-95E9-EE60-2A07-34A009170F0C}"/>
              </a:ext>
            </a:extLst>
          </p:cNvPr>
          <p:cNvSpPr txBox="1"/>
          <p:nvPr/>
        </p:nvSpPr>
        <p:spPr>
          <a:xfrm>
            <a:off x="737370" y="5376490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12.5kV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29AA1-4B2D-7152-9DEE-EADA882E15FC}"/>
              </a:ext>
            </a:extLst>
          </p:cNvPr>
          <p:cNvSpPr txBox="1"/>
          <p:nvPr/>
        </p:nvSpPr>
        <p:spPr>
          <a:xfrm>
            <a:off x="1151255" y="4184174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10kV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CC55E-2645-2099-3227-FC0F622863ED}"/>
              </a:ext>
            </a:extLst>
          </p:cNvPr>
          <p:cNvSpPr txBox="1"/>
          <p:nvPr/>
        </p:nvSpPr>
        <p:spPr>
          <a:xfrm>
            <a:off x="1770008" y="3382925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-20kV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69A00-8572-AF99-5437-C820B3AC5B82}"/>
              </a:ext>
            </a:extLst>
          </p:cNvPr>
          <p:cNvSpPr txBox="1"/>
          <p:nvPr/>
        </p:nvSpPr>
        <p:spPr>
          <a:xfrm>
            <a:off x="2155036" y="4848963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+120kV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A50EE-4DAF-85B5-504B-B04B9086B304}"/>
              </a:ext>
            </a:extLst>
          </p:cNvPr>
          <p:cNvSpPr txBox="1"/>
          <p:nvPr/>
        </p:nvSpPr>
        <p:spPr>
          <a:xfrm>
            <a:off x="616999" y="4425874"/>
            <a:ext cx="106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7030A0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18.6kV</a:t>
            </a:r>
          </a:p>
        </p:txBody>
      </p:sp>
      <p:pic>
        <p:nvPicPr>
          <p:cNvPr id="24" name="Picture 23" descr="A blue and green lines&#10;&#10;AI-generated content may be incorrect.">
            <a:extLst>
              <a:ext uri="{FF2B5EF4-FFF2-40B4-BE49-F238E27FC236}">
                <a16:creationId xmlns:a16="http://schemas.microsoft.com/office/drawing/2014/main" id="{7A547ECB-CC52-8908-BCF0-5101289B7B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134" t="19555" r="21846" b="14171"/>
          <a:stretch>
            <a:fillRect/>
          </a:stretch>
        </p:blipFill>
        <p:spPr>
          <a:xfrm>
            <a:off x="3823414" y="2585243"/>
            <a:ext cx="1780473" cy="1649003"/>
          </a:xfrm>
          <a:prstGeom prst="rect">
            <a:avLst/>
          </a:prstGeom>
        </p:spPr>
      </p:pic>
      <p:pic>
        <p:nvPicPr>
          <p:cNvPr id="27" name="Picture 26" descr="A computer screen shot of a stream of lines&#10;&#10;AI-generated content may be incorrect.">
            <a:extLst>
              <a:ext uri="{FF2B5EF4-FFF2-40B4-BE49-F238E27FC236}">
                <a16:creationId xmlns:a16="http://schemas.microsoft.com/office/drawing/2014/main" id="{CCD13693-DE52-B39C-0389-D4113EE7B08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262" t="13557" r="32094" b="67134"/>
          <a:stretch>
            <a:fillRect/>
          </a:stretch>
        </p:blipFill>
        <p:spPr>
          <a:xfrm>
            <a:off x="3815898" y="5340185"/>
            <a:ext cx="1780472" cy="855184"/>
          </a:xfrm>
          <a:prstGeom prst="rect">
            <a:avLst/>
          </a:prstGeom>
          <a:ln>
            <a:solidFill>
              <a:srgbClr val="00647D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D893000-3FCD-F0AA-D4B5-1C123D96F39C}"/>
              </a:ext>
            </a:extLst>
          </p:cNvPr>
          <p:cNvCxnSpPr>
            <a:cxnSpLocks/>
          </p:cNvCxnSpPr>
          <p:nvPr/>
        </p:nvCxnSpPr>
        <p:spPr>
          <a:xfrm>
            <a:off x="4706134" y="4368840"/>
            <a:ext cx="7516" cy="849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4D3DFEF-71AC-9917-ADC0-49786045B118}"/>
              </a:ext>
            </a:extLst>
          </p:cNvPr>
          <p:cNvSpPr txBox="1"/>
          <p:nvPr/>
        </p:nvSpPr>
        <p:spPr>
          <a:xfrm>
            <a:off x="3981806" y="4584877"/>
            <a:ext cx="1448656" cy="369332"/>
          </a:xfrm>
          <a:prstGeom prst="rect">
            <a:avLst/>
          </a:prstGeom>
          <a:solidFill>
            <a:srgbClr val="FDF7E3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First bounce</a:t>
            </a:r>
          </a:p>
        </p:txBody>
      </p:sp>
    </p:spTree>
    <p:extLst>
      <p:ext uri="{BB962C8B-B14F-4D97-AF65-F5344CB8AC3E}">
        <p14:creationId xmlns:p14="http://schemas.microsoft.com/office/powerpoint/2010/main" val="11283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3763-C721-4380-96FE-E1799610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green wall&#10;&#10;AI-generated content may be incorrect.">
            <a:extLst>
              <a:ext uri="{FF2B5EF4-FFF2-40B4-BE49-F238E27FC236}">
                <a16:creationId xmlns:a16="http://schemas.microsoft.com/office/drawing/2014/main" id="{3A266FEF-7102-BDC9-9CAD-82CF3C8EA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45" y="2127429"/>
            <a:ext cx="3202605" cy="4596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0C3451-E970-060B-7F87-6CC8F515A0F6}"/>
              </a:ext>
            </a:extLst>
          </p:cNvPr>
          <p:cNvSpPr txBox="1"/>
          <p:nvPr/>
        </p:nvSpPr>
        <p:spPr>
          <a:xfrm>
            <a:off x="513779" y="294968"/>
            <a:ext cx="580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Georgia" panose="02040502050405020303" pitchFamily="18" charset="0"/>
              </a:rPr>
              <a:t>Sequential Potential Wells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610882-7048-9E9A-6489-615C60554563}"/>
              </a:ext>
            </a:extLst>
          </p:cNvPr>
          <p:cNvSpPr>
            <a:spLocks noGrp="1"/>
          </p:cNvSpPr>
          <p:nvPr/>
        </p:nvSpPr>
        <p:spPr>
          <a:xfrm>
            <a:off x="215927" y="1016323"/>
            <a:ext cx="5342392" cy="3827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Lower half: Increase longitudinal potential wells along z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Upper half: Constant drift term, no field matching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F2F1E-D037-4D71-2ED5-91AD16974D75}"/>
              </a:ext>
            </a:extLst>
          </p:cNvPr>
          <p:cNvSpPr txBox="1"/>
          <p:nvPr/>
        </p:nvSpPr>
        <p:spPr>
          <a:xfrm>
            <a:off x="2607260" y="3165176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-1kV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B52C1-623E-84E1-EE92-EB6FF9AB4403}"/>
              </a:ext>
            </a:extLst>
          </p:cNvPr>
          <p:cNvSpPr txBox="1"/>
          <p:nvPr/>
        </p:nvSpPr>
        <p:spPr>
          <a:xfrm>
            <a:off x="2640523" y="5414959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-1kV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BD780-C91A-2419-FCE1-A46B877AF308}"/>
              </a:ext>
            </a:extLst>
          </p:cNvPr>
          <p:cNvSpPr txBox="1"/>
          <p:nvPr/>
        </p:nvSpPr>
        <p:spPr>
          <a:xfrm>
            <a:off x="1523826" y="5429536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15kV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1BD8C-95E9-EE60-2A07-34A009170F0C}"/>
              </a:ext>
            </a:extLst>
          </p:cNvPr>
          <p:cNvSpPr txBox="1"/>
          <p:nvPr/>
        </p:nvSpPr>
        <p:spPr>
          <a:xfrm>
            <a:off x="787352" y="5798868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12.5kV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29AA1-4B2D-7152-9DEE-EADA882E15FC}"/>
              </a:ext>
            </a:extLst>
          </p:cNvPr>
          <p:cNvSpPr txBox="1"/>
          <p:nvPr/>
        </p:nvSpPr>
        <p:spPr>
          <a:xfrm>
            <a:off x="2164096" y="4970853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onymous Pro" panose="02060609030202000504" pitchFamily="49" charset="0"/>
                <a:ea typeface="Anonymous Pro" panose="02060609030202000504" pitchFamily="49" charset="0"/>
              </a:rPr>
              <a:t>17.5kV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6CC55E-2645-2099-3227-FC0F622863ED}"/>
              </a:ext>
            </a:extLst>
          </p:cNvPr>
          <p:cNvSpPr txBox="1"/>
          <p:nvPr/>
        </p:nvSpPr>
        <p:spPr>
          <a:xfrm>
            <a:off x="1163104" y="3277480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+2.5kV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669A00-8572-AF99-5437-C820B3AC5B82}"/>
              </a:ext>
            </a:extLst>
          </p:cNvPr>
          <p:cNvSpPr txBox="1"/>
          <p:nvPr/>
        </p:nvSpPr>
        <p:spPr>
          <a:xfrm>
            <a:off x="1909566" y="3609282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+62.5kV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A50EE-4DAF-85B5-504B-B04B9086B304}"/>
              </a:ext>
            </a:extLst>
          </p:cNvPr>
          <p:cNvSpPr txBox="1"/>
          <p:nvPr/>
        </p:nvSpPr>
        <p:spPr>
          <a:xfrm>
            <a:off x="595640" y="4179476"/>
            <a:ext cx="1068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7030A0"/>
                </a:solidFill>
                <a:latin typeface="Anonymous Pro" panose="02060609030202000504" pitchFamily="49" charset="0"/>
                <a:ea typeface="Anonymous Pro" panose="02060609030202000504" pitchFamily="49" charset="0"/>
              </a:rPr>
              <a:t>18.6kV</a:t>
            </a:r>
          </a:p>
        </p:txBody>
      </p:sp>
      <p:pic>
        <p:nvPicPr>
          <p:cNvPr id="24" name="Picture 23" descr="A blue and green lines&#10;&#10;AI-generated content may be incorrect.">
            <a:extLst>
              <a:ext uri="{FF2B5EF4-FFF2-40B4-BE49-F238E27FC236}">
                <a16:creationId xmlns:a16="http://schemas.microsoft.com/office/drawing/2014/main" id="{7A547ECB-CC52-8908-BCF0-5101289B7B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34" t="19555" r="21846" b="14171"/>
          <a:stretch>
            <a:fillRect/>
          </a:stretch>
        </p:blipFill>
        <p:spPr>
          <a:xfrm>
            <a:off x="3823414" y="2585243"/>
            <a:ext cx="1780473" cy="1649003"/>
          </a:xfrm>
          <a:prstGeom prst="rect">
            <a:avLst/>
          </a:prstGeom>
        </p:spPr>
      </p:pic>
      <p:pic>
        <p:nvPicPr>
          <p:cNvPr id="27" name="Picture 26" descr="A computer screen shot of a stream of lines&#10;&#10;AI-generated content may be incorrect.">
            <a:extLst>
              <a:ext uri="{FF2B5EF4-FFF2-40B4-BE49-F238E27FC236}">
                <a16:creationId xmlns:a16="http://schemas.microsoft.com/office/drawing/2014/main" id="{CCD13693-DE52-B39C-0389-D4113EE7B0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62" t="13557" r="32094" b="67134"/>
          <a:stretch>
            <a:fillRect/>
          </a:stretch>
        </p:blipFill>
        <p:spPr>
          <a:xfrm>
            <a:off x="3815898" y="5340185"/>
            <a:ext cx="1780472" cy="855184"/>
          </a:xfrm>
          <a:prstGeom prst="rect">
            <a:avLst/>
          </a:prstGeom>
          <a:ln>
            <a:solidFill>
              <a:srgbClr val="00647D"/>
            </a:solidFill>
          </a:ln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D893000-3FCD-F0AA-D4B5-1C123D96F39C}"/>
              </a:ext>
            </a:extLst>
          </p:cNvPr>
          <p:cNvCxnSpPr>
            <a:cxnSpLocks/>
          </p:cNvCxnSpPr>
          <p:nvPr/>
        </p:nvCxnSpPr>
        <p:spPr>
          <a:xfrm>
            <a:off x="4706134" y="4368840"/>
            <a:ext cx="7516" cy="849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4D3DFEF-71AC-9917-ADC0-49786045B118}"/>
              </a:ext>
            </a:extLst>
          </p:cNvPr>
          <p:cNvSpPr txBox="1"/>
          <p:nvPr/>
        </p:nvSpPr>
        <p:spPr>
          <a:xfrm>
            <a:off x="3981806" y="4584877"/>
            <a:ext cx="1448656" cy="369332"/>
          </a:xfrm>
          <a:prstGeom prst="rect">
            <a:avLst/>
          </a:prstGeom>
          <a:solidFill>
            <a:srgbClr val="FDF7E3"/>
          </a:solidFill>
        </p:spPr>
        <p:txBody>
          <a:bodyPr wrap="square" rtlCol="0">
            <a:spAutoFit/>
          </a:bodyPr>
          <a:lstStyle/>
          <a:p>
            <a:r>
              <a:rPr lang="en-US">
                <a:latin typeface="Georgia" panose="02040502050405020303" pitchFamily="18" charset="0"/>
              </a:rPr>
              <a:t>First bounce</a:t>
            </a:r>
          </a:p>
        </p:txBody>
      </p:sp>
      <p:pic>
        <p:nvPicPr>
          <p:cNvPr id="3" name="lngs_1ug_mid_z175_well_125_150_175_3d">
            <a:hlinkClick r:id="" action="ppaction://media"/>
            <a:extLst>
              <a:ext uri="{FF2B5EF4-FFF2-40B4-BE49-F238E27FC236}">
                <a16:creationId xmlns:a16="http://schemas.microsoft.com/office/drawing/2014/main" id="{BE340C57-616F-77A8-D768-B9AE0C3DA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6105" y="678141"/>
            <a:ext cx="6255085" cy="58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3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13763-C721-4380-96FE-E17996101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0C3451-E970-060B-7F87-6CC8F515A0F6}"/>
              </a:ext>
            </a:extLst>
          </p:cNvPr>
          <p:cNvSpPr txBox="1"/>
          <p:nvPr/>
        </p:nvSpPr>
        <p:spPr>
          <a:xfrm>
            <a:off x="513779" y="294968"/>
            <a:ext cx="580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Georgia" panose="02040502050405020303" pitchFamily="18" charset="0"/>
              </a:rPr>
              <a:t>More</a:t>
            </a:r>
            <a:r>
              <a:rPr lang="ko-KR" altLang="en-US" sz="3200">
                <a:latin typeface="Georgia" panose="02040502050405020303" pitchFamily="18" charset="0"/>
              </a:rPr>
              <a:t> </a:t>
            </a:r>
            <a:r>
              <a:rPr lang="en-US" altLang="ko-KR" sz="3200">
                <a:latin typeface="Georgia" panose="02040502050405020303" pitchFamily="18" charset="0"/>
              </a:rPr>
              <a:t>Attempts</a:t>
            </a:r>
            <a:endParaRPr lang="en-US" sz="3200" dirty="0">
              <a:latin typeface="Georgia" panose="02040502050405020303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0610882-7048-9E9A-6489-615C60554563}"/>
              </a:ext>
            </a:extLst>
          </p:cNvPr>
          <p:cNvSpPr>
            <a:spLocks noGrp="1"/>
          </p:cNvSpPr>
          <p:nvPr/>
        </p:nvSpPr>
        <p:spPr>
          <a:xfrm>
            <a:off x="215926" y="1016323"/>
            <a:ext cx="8470829" cy="932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Established that it is possible to move 1ug of phase space volume in a systematic way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GB" sz="14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To do: Fine tune acceptance and voltages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GB" sz="1400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557B8-13D8-2377-0DF9-3C3AC4B05A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66" r="3890"/>
          <a:stretch>
            <a:fillRect/>
          </a:stretch>
        </p:blipFill>
        <p:spPr>
          <a:xfrm>
            <a:off x="8116216" y="2172558"/>
            <a:ext cx="3999450" cy="4685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BC583-D106-48F2-FECE-ED68C0791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84" y="2172558"/>
            <a:ext cx="4176493" cy="4685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A3AA56-FA42-8EC8-AC96-943FFDE42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4" y="2172557"/>
            <a:ext cx="3428912" cy="468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6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6440</TotalTime>
  <Words>339</Words>
  <Application>Microsoft Office PowerPoint</Application>
  <PresentationFormat>Widescreen</PresentationFormat>
  <Paragraphs>92</Paragraphs>
  <Slides>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Anonymous Pro</vt:lpstr>
      <vt:lpstr>Arial</vt:lpstr>
      <vt:lpstr>Calibri</vt:lpstr>
      <vt:lpstr>Calibri Light</vt:lpstr>
      <vt:lpstr>Georgia</vt:lpstr>
      <vt:lpstr>Wingdings</vt:lpstr>
      <vt:lpstr>Office Theme</vt:lpstr>
      <vt:lpstr>1ug Tritium Configuration and Transmission for LNGS Demonstrator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Analytical Filter Simulations, Revisited</dc:title>
  <dc:creator>Wonyong Chung</dc:creator>
  <cp:lastModifiedBy>Wonyong Chung</cp:lastModifiedBy>
  <cp:revision>212</cp:revision>
  <dcterms:created xsi:type="dcterms:W3CDTF">2023-03-29T11:19:17Z</dcterms:created>
  <dcterms:modified xsi:type="dcterms:W3CDTF">2025-07-02T06:48:19Z</dcterms:modified>
</cp:coreProperties>
</file>