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8" r:id="rId3"/>
    <p:sldId id="257" r:id="rId4"/>
    <p:sldId id="259" r:id="rId5"/>
    <p:sldId id="261" r:id="rId6"/>
    <p:sldId id="262" r:id="rId7"/>
    <p:sldId id="263" r:id="rId8"/>
    <p:sldId id="264" r:id="rId9"/>
    <p:sldId id="270" r:id="rId10"/>
    <p:sldId id="271" r:id="rId11"/>
    <p:sldId id="272" r:id="rId12"/>
    <p:sldId id="268" r:id="rId13"/>
    <p:sldId id="269" r:id="rId14"/>
    <p:sldId id="267" r:id="rId15"/>
    <p:sldId id="266" r:id="rId16"/>
    <p:sldId id="265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5033" autoAdjust="0"/>
  </p:normalViewPr>
  <p:slideViewPr>
    <p:cSldViewPr snapToGrid="0">
      <p:cViewPr varScale="1">
        <p:scale>
          <a:sx n="82" d="100"/>
          <a:sy n="82" d="100"/>
        </p:scale>
        <p:origin x="62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47886-8C43-4714-9BBC-3CF4EA78986A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7BEB1-2F2F-42C7-B259-7870EFA8FA8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15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7BEB1-2F2F-42C7-B259-7870EFA8FA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211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C5BDCB-A0EF-26FE-047E-667BF1F0B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6DAAD6B-C7A9-BC11-EDD9-937112A73D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33363E0-25E0-52CE-4A10-6B8B173FB8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28E3BCF-5EEB-5AFD-18E0-D46E7785C0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F7BEB1-2F2F-42C7-B259-7870EFA8FA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956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4B603-0B9A-8209-BA46-E9A50704C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6095A5A-1AC9-A66C-5B1D-3C8367E762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B079BE2-C9B9-FB7F-92D3-AD1CBA0165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83E94C1-CC0C-DFC8-5539-FE2BC5828D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F7BEB1-2F2F-42C7-B259-7870EFA8FA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721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7BEB1-2F2F-42C7-B259-7870EFA8FA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13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7BEB1-2F2F-42C7-B259-7870EFA8FA8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802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3F02A-86B5-0C9C-90ED-A707DF193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75D9113-AA20-AACF-71B9-93CE62BC12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5B0522E-01C9-115A-2EB8-2B6AD454D7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C3EE938-DB0E-8B2D-D202-9A9C587A35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F7BEB1-2F2F-42C7-B259-7870EFA8FA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9572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42400-BFEC-1114-3169-ED5E01A7A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7F371D3-A094-EF19-AB16-29050BBC01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9C74FB5-092C-6895-E94C-3F9ED64489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3A5C688-D2A7-6C9C-BE18-243758FAC6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F7BEB1-2F2F-42C7-B259-7870EFA8FA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499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7BEB1-2F2F-42C7-B259-7870EFA8FA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78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7BEB1-2F2F-42C7-B259-7870EFA8FA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07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7BEB1-2F2F-42C7-B259-7870EFA8FA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26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7BEB1-2F2F-42C7-B259-7870EFA8FA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6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7BEB1-2F2F-42C7-B259-7870EFA8FA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70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7BEB1-2F2F-42C7-B259-7870EFA8FA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99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7BEB1-2F2F-42C7-B259-7870EFA8FA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52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66638-FBEB-404C-EA2B-02B68DF26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418B233-D56F-BE72-85A6-3704DF23D3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BEB1776-DB2B-EB9E-BE7F-D49A7D7E85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B61E37F-2865-C551-60AA-B730A06EF4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F7BEB1-2F2F-42C7-B259-7870EFA8FA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4105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2/07/2025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Leonardo Perna|Gran Sasso Science Institute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9B5A-6BC9-4183-9364-B7A8801E75D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95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2/07/2025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Leonardo Perna|Gran Sasso Science Institute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9B5A-6BC9-4183-9364-B7A8801E75D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89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2/07/2025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Leonardo Perna|Gran Sasso Science Institute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9B5A-6BC9-4183-9364-B7A8801E75DE}" type="slidenum">
              <a:rPr lang="en-US" smtClean="0"/>
              <a:t>‹N›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5263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2/07/2025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Leonardo Perna|Gran Sasso Science Institute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9B5A-6BC9-4183-9364-B7A8801E75D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2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2/07/2025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Leonardo Perna|Gran Sasso Science Institute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9B5A-6BC9-4183-9364-B7A8801E75DE}" type="slidenum">
              <a:rPr lang="en-US" smtClean="0"/>
              <a:t>‹N›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7275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2/07/2025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Leonardo Perna|Gran Sasso Science Institute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9B5A-6BC9-4183-9364-B7A8801E75D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53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2/07/2025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Leonardo Perna|Gran Sasso Science Institute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9B5A-6BC9-4183-9364-B7A8801E75D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05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2/07/2025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Leonardo Perna|Gran Sasso Science Institute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9B5A-6BC9-4183-9364-B7A8801E75D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49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2/07/2025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Leonardo Perna|Gran Sasso Science Institute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9B5A-6BC9-4183-9364-B7A8801E75D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896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2/07/2025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Leonardo Perna|Gran Sasso Science Institute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9B5A-6BC9-4183-9364-B7A8801E75D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6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2/07/2025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Leonardo Perna|Gran Sasso Science Institute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9B5A-6BC9-4183-9364-B7A8801E75D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02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2/07/2025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Leonardo Perna|Gran Sasso Science Institute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9B5A-6BC9-4183-9364-B7A8801E75D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47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2/07/2025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Leonardo Perna|Gran Sasso Science Institute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9B5A-6BC9-4183-9364-B7A8801E75D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60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2/07/2025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Leonardo Perna|Gran Sasso Science Institute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9B5A-6BC9-4183-9364-B7A8801E75D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69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2/07/2025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Leonardo Perna|Gran Sasso Science Institute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9B5A-6BC9-4183-9364-B7A8801E75D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09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2/07/2025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Leonardo Perna|Gran Sasso Science Institute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9B5A-6BC9-4183-9364-B7A8801E75D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110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2/07/2025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Leonardo Perna|Gran Sasso Science Institute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6DA9B5A-6BC9-4183-9364-B7A8801E75D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23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gitlab.com/lperna386/esame-statistica/" TargetMode="External"/><Relationship Id="rId4" Type="http://schemas.openxmlformats.org/officeDocument/2006/relationships/hyperlink" Target="mailto:leonardo.perna@gssi.i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rxiv.org/pdf/2504.13259" TargetMode="External"/><Relationship Id="rId4" Type="http://schemas.openxmlformats.org/officeDocument/2006/relationships/hyperlink" Target="https://agenda.infn.it/event/45232/contributions/254677/attachments/131666/196358/PTOLEMY%20italia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genda.infn.it/event/45232/contributions/254683/attachments/131679/196380/NuSens_Roma_NRossi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s://link.springer.com/article/10.1140/epjc/s10052-011-1554-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s://agenda.infn.it/event/45232/contributions/254677/attachments/131666/196358/PTOLEMY%20italia.pdf" TargetMode="Externa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E5853A9B-678C-D2FF-5070-0D68A80B496A}"/>
              </a:ext>
            </a:extLst>
          </p:cNvPr>
          <p:cNvSpPr/>
          <p:nvPr/>
        </p:nvSpPr>
        <p:spPr>
          <a:xfrm>
            <a:off x="37912" y="236764"/>
            <a:ext cx="3325774" cy="11674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Nuovi orizzonti di una Scienza in divenire (25-26 October 2018): Home ·  Indico">
            <a:extLst>
              <a:ext uri="{FF2B5EF4-FFF2-40B4-BE49-F238E27FC236}">
                <a16:creationId xmlns:a16="http://schemas.microsoft.com/office/drawing/2014/main" id="{0A1C8F11-6FD9-56FC-4B1D-473869A67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64" y="126459"/>
            <a:ext cx="3510642" cy="136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E1428C0-AAA8-2093-991B-5217E951D9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583871"/>
            <a:ext cx="7766936" cy="2466965"/>
          </a:xfrm>
        </p:spPr>
        <p:txBody>
          <a:bodyPr/>
          <a:lstStyle/>
          <a:p>
            <a:pPr algn="l"/>
            <a:r>
              <a:rPr lang="en-US" sz="4800" dirty="0"/>
              <a:t>Evaluation of PTOLEMY sensitivity to neutrino mass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ED42FA2-5E45-9977-150B-8A159AA72B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accent1"/>
                </a:solidFill>
              </a:rPr>
              <a:t>Leonardo Perna – GSSI </a:t>
            </a:r>
            <a:r>
              <a:rPr lang="en-US" b="1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(leonardo.perna@gssi.it)</a:t>
            </a:r>
            <a:endParaRPr lang="en-US" b="1" dirty="0">
              <a:solidFill>
                <a:srgbClr val="0070C0"/>
              </a:solidFill>
            </a:endParaRPr>
          </a:p>
          <a:p>
            <a:pPr algn="l"/>
            <a:r>
              <a:rPr lang="en-US" b="1" dirty="0">
                <a:solidFill>
                  <a:schemeClr val="accent1"/>
                </a:solidFill>
              </a:rPr>
              <a:t>Source code available </a:t>
            </a:r>
            <a:r>
              <a:rPr lang="en-US" b="1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BEDA4D9-12A8-20A6-DFE9-162955AAC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100" b="1">
                <a:solidFill>
                  <a:schemeClr val="accent1"/>
                </a:solidFill>
              </a:rPr>
              <a:t>2/07/2025</a:t>
            </a:r>
            <a:endParaRPr lang="en-US" sz="1100" b="1" dirty="0">
              <a:solidFill>
                <a:schemeClr val="accent1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F4C8594-9085-4817-58E4-3EE199998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b="1" dirty="0">
                <a:solidFill>
                  <a:schemeClr val="accent1"/>
                </a:solidFill>
              </a:rPr>
              <a:t>Leonardo </a:t>
            </a:r>
            <a:r>
              <a:rPr lang="en-US" sz="1100" b="1" dirty="0" err="1">
                <a:solidFill>
                  <a:schemeClr val="accent1"/>
                </a:solidFill>
              </a:rPr>
              <a:t>Perna|Gran</a:t>
            </a:r>
            <a:r>
              <a:rPr lang="en-US" sz="1100" b="1" dirty="0">
                <a:solidFill>
                  <a:schemeClr val="accent1"/>
                </a:solidFill>
              </a:rPr>
              <a:t> Sasso Science Institute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B5029C-1952-8A29-3BC4-ACF3E87E3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9B5A-6BC9-4183-9364-B7A8801E75DE}" type="slidenum">
              <a:rPr lang="en-US" sz="1200" b="1" smtClean="0"/>
              <a:t>1</a:t>
            </a:fld>
            <a:endParaRPr lang="en-US" sz="1200" b="1" dirty="0"/>
          </a:p>
        </p:txBody>
      </p:sp>
      <p:pic>
        <p:nvPicPr>
          <p:cNvPr id="1028" name="Picture 4" descr="Physics studies - The PTOLEMY Project">
            <a:extLst>
              <a:ext uri="{FF2B5EF4-FFF2-40B4-BE49-F238E27FC236}">
                <a16:creationId xmlns:a16="http://schemas.microsoft.com/office/drawing/2014/main" id="{323E328E-9513-6B03-B66B-CD6DD95FF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348" y="95549"/>
            <a:ext cx="2447264" cy="144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120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4F9737-D751-6C99-781E-21C31A1B2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901211-071A-75C5-931C-CA7A6AD0F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E3DD53A6-03C6-3A0E-53FB-79129FFBF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6FA9C105-2982-908B-336D-2BC9E4F0D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983425C-D48F-EB70-DE79-2BF3BFBF9E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133" y="6488837"/>
            <a:ext cx="911939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2/07/2025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E4831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8051049-26B2-8BE1-F2B3-924BBCD26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488843"/>
            <a:ext cx="6297612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Leonardo Perna|Gran Sasso Science Institute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E4831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05238E9-25D5-F3C6-97D4-7246B98C1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7093" y="6498561"/>
            <a:ext cx="683339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DA9B5A-6BC9-4183-9364-B7A8801E75DE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E4831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8CDE9839-0B5F-D34A-501E-2348CBB89689}"/>
              </a:ext>
            </a:extLst>
          </p:cNvPr>
          <p:cNvSpPr/>
          <p:nvPr/>
        </p:nvSpPr>
        <p:spPr>
          <a:xfrm>
            <a:off x="4638123" y="302619"/>
            <a:ext cx="3758351" cy="954106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43A06AF-8A53-5039-5525-954206AE7E67}"/>
              </a:ext>
            </a:extLst>
          </p:cNvPr>
          <p:cNvSpPr txBox="1"/>
          <p:nvPr/>
        </p:nvSpPr>
        <p:spPr>
          <a:xfrm>
            <a:off x="4638123" y="502429"/>
            <a:ext cx="49541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TOP-BOTTOM CURVES</a:t>
            </a:r>
            <a:endParaRPr kumimoji="0" lang="el-GR" sz="2200" b="1" i="0" u="none" strike="noStrike" kern="1200" cap="none" spc="0" normalizeH="0" baseline="0" noProof="0" dirty="0">
              <a:ln>
                <a:noFill/>
              </a:ln>
              <a:solidFill>
                <a:srgbClr val="E4831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rgbClr val="E4831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9010D9F-6599-FE07-986B-3506B04F1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46" y="1472826"/>
            <a:ext cx="5996970" cy="4971089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04D3EB65-A0C3-9CD1-6D52-3BAD3C8997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8878" y="1471900"/>
            <a:ext cx="5996969" cy="497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307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079403-27CD-7299-2E7A-BA0C9E981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62BDCFA-7210-764C-3B60-D33D974BE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BB2AC24-BA4D-9201-17FF-EE5B8F6571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D3016DD-2C9F-D352-D77C-91D9FC234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D0DDB49-61A7-3289-10D6-65D55C453E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133" y="6488837"/>
            <a:ext cx="911939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2/07/2025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E4831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4450A9-FB62-EB7C-BEED-15CCC23BB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488843"/>
            <a:ext cx="6297612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Leonardo Perna|Gran Sasso Science Institute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E4831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2C0AC0D-554E-51F4-0E5B-F710807AE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7093" y="6498561"/>
            <a:ext cx="683339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DA9B5A-6BC9-4183-9364-B7A8801E75DE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E4831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880F34A0-1682-E823-ED7E-232AAA9293C5}"/>
              </a:ext>
            </a:extLst>
          </p:cNvPr>
          <p:cNvSpPr/>
          <p:nvPr/>
        </p:nvSpPr>
        <p:spPr>
          <a:xfrm>
            <a:off x="1253067" y="189342"/>
            <a:ext cx="4581482" cy="954106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F8E5E6B-F54A-48FB-C042-22384EC97C02}"/>
              </a:ext>
            </a:extLst>
          </p:cNvPr>
          <p:cNvSpPr txBox="1"/>
          <p:nvPr/>
        </p:nvSpPr>
        <p:spPr>
          <a:xfrm>
            <a:off x="1253067" y="202463"/>
            <a:ext cx="495419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dirty="0">
                <a:solidFill>
                  <a:srgbClr val="E48312"/>
                </a:solidFill>
                <a:latin typeface="Trebuchet MS" panose="020B0603020202020204"/>
              </a:rPr>
              <a:t>Discovery:</a:t>
            </a:r>
          </a:p>
          <a:p>
            <a:pPr>
              <a:defRPr/>
            </a:pPr>
            <a:r>
              <a:rPr lang="it-IT" sz="1700" b="1" dirty="0" err="1">
                <a:solidFill>
                  <a:srgbClr val="E48312"/>
                </a:solidFill>
              </a:rPr>
              <a:t>Fixed</a:t>
            </a:r>
            <a:r>
              <a:rPr lang="it-IT" sz="1700" b="1" dirty="0">
                <a:solidFill>
                  <a:srgbClr val="E48312"/>
                </a:solidFill>
              </a:rPr>
              <a:t> </a:t>
            </a:r>
            <a:r>
              <a:rPr lang="it-IT" sz="1700" b="1" dirty="0" err="1">
                <a:solidFill>
                  <a:srgbClr val="E48312"/>
                </a:solidFill>
              </a:rPr>
              <a:t>tritium</a:t>
            </a:r>
            <a:r>
              <a:rPr lang="it-IT" sz="1700" b="1" dirty="0">
                <a:solidFill>
                  <a:srgbClr val="E48312"/>
                </a:solidFill>
              </a:rPr>
              <a:t> mass (1</a:t>
            </a:r>
            <a:r>
              <a:rPr lang="el-GR" sz="1700" b="1" dirty="0">
                <a:solidFill>
                  <a:schemeClr val="accent1"/>
                </a:solidFill>
              </a:rPr>
              <a:t>μ</a:t>
            </a:r>
            <a:r>
              <a:rPr lang="it-IT" sz="1700" b="1" dirty="0">
                <a:solidFill>
                  <a:srgbClr val="E48312"/>
                </a:solidFill>
              </a:rPr>
              <a:t>g), </a:t>
            </a:r>
            <a:r>
              <a:rPr lang="it-IT" sz="1700" b="1" dirty="0" err="1">
                <a:solidFill>
                  <a:srgbClr val="E48312"/>
                </a:solidFill>
              </a:rPr>
              <a:t>different</a:t>
            </a:r>
            <a:r>
              <a:rPr lang="it-IT" sz="1700" b="1" dirty="0">
                <a:solidFill>
                  <a:srgbClr val="E48312"/>
                </a:solidFill>
              </a:rPr>
              <a:t> models</a:t>
            </a:r>
            <a:endParaRPr lang="el-GR" sz="1700" b="1" dirty="0">
              <a:solidFill>
                <a:srgbClr val="E48312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rgbClr val="E4831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64FCEA78-31E7-264D-0B47-DF832D14EFD4}"/>
              </a:ext>
            </a:extLst>
          </p:cNvPr>
          <p:cNvSpPr/>
          <p:nvPr/>
        </p:nvSpPr>
        <p:spPr>
          <a:xfrm>
            <a:off x="6722534" y="189342"/>
            <a:ext cx="4954196" cy="954106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343BA83-085D-2F9D-D61D-A792BC90FB65}"/>
              </a:ext>
            </a:extLst>
          </p:cNvPr>
          <p:cNvSpPr txBox="1"/>
          <p:nvPr/>
        </p:nvSpPr>
        <p:spPr>
          <a:xfrm>
            <a:off x="6709949" y="220695"/>
            <a:ext cx="497936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Discovery: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700" b="1" dirty="0" err="1">
                <a:solidFill>
                  <a:srgbClr val="E48312"/>
                </a:solidFill>
                <a:latin typeface="Trebuchet MS" panose="020B0603020202020204"/>
              </a:rPr>
              <a:t>Fixed</a:t>
            </a:r>
            <a:r>
              <a:rPr lang="it-IT" sz="1700" b="1" dirty="0">
                <a:solidFill>
                  <a:srgbClr val="E48312"/>
                </a:solidFill>
                <a:latin typeface="Trebuchet MS" panose="020B0603020202020204"/>
              </a:rPr>
              <a:t> model (</a:t>
            </a:r>
            <a:r>
              <a:rPr lang="it-IT" sz="1700" b="1" dirty="0" err="1">
                <a:solidFill>
                  <a:srgbClr val="E48312"/>
                </a:solidFill>
                <a:latin typeface="Trebuchet MS" panose="020B0603020202020204"/>
              </a:rPr>
              <a:t>Sudden</a:t>
            </a:r>
            <a:r>
              <a:rPr lang="it-IT" sz="1700" b="1" dirty="0">
                <a:solidFill>
                  <a:srgbClr val="E48312"/>
                </a:solidFill>
                <a:latin typeface="Trebuchet MS" panose="020B0603020202020204"/>
              </a:rPr>
              <a:t>), </a:t>
            </a:r>
            <a:r>
              <a:rPr lang="it-IT" sz="1700" b="1" dirty="0" err="1">
                <a:solidFill>
                  <a:srgbClr val="E48312"/>
                </a:solidFill>
                <a:latin typeface="Trebuchet MS" panose="020B0603020202020204"/>
              </a:rPr>
              <a:t>different</a:t>
            </a:r>
            <a:r>
              <a:rPr lang="it-IT" sz="1700" b="1" dirty="0">
                <a:solidFill>
                  <a:srgbClr val="E48312"/>
                </a:solidFill>
                <a:latin typeface="Trebuchet MS" panose="020B0603020202020204"/>
              </a:rPr>
              <a:t> </a:t>
            </a:r>
            <a:r>
              <a:rPr lang="it-IT" sz="1700" b="1" dirty="0" err="1">
                <a:solidFill>
                  <a:srgbClr val="E48312"/>
                </a:solidFill>
                <a:latin typeface="Trebuchet MS" panose="020B0603020202020204"/>
              </a:rPr>
              <a:t>tritium</a:t>
            </a:r>
            <a:r>
              <a:rPr lang="it-IT" sz="1700" b="1" dirty="0">
                <a:solidFill>
                  <a:srgbClr val="E48312"/>
                </a:solidFill>
                <a:latin typeface="Trebuchet MS" panose="020B0603020202020204"/>
              </a:rPr>
              <a:t> masses</a:t>
            </a:r>
            <a:endParaRPr kumimoji="0" lang="el-GR" sz="1700" b="1" i="0" u="none" strike="noStrike" kern="1200" cap="none" spc="0" normalizeH="0" baseline="0" noProof="0" dirty="0">
              <a:ln>
                <a:noFill/>
              </a:ln>
              <a:solidFill>
                <a:srgbClr val="E4831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EE21137-9603-004E-279D-8B05A1843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369" y="1241144"/>
            <a:ext cx="10767790" cy="522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40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CD29FF-0FD8-B53C-A757-8E3B3C562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73FD0A6-528C-49B6-3C9B-BBFBEF22F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2E99A5E-B64D-E999-5D72-C2CBD567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502592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Likelihood Ratio Hypothesis test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B74EB990-F6B7-148A-27B8-525537208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12143F2D-AB78-8CA4-CCBF-443AA9198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D215CB9-59F3-16F4-9C99-39113DF874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133" y="6488837"/>
            <a:ext cx="911939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2/07/2025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E4831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8273C6C-303E-82EF-0FB6-855D5D4AC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488843"/>
            <a:ext cx="6297612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Leonardo Perna|Gran Sasso Science Institute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E4831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87A2726-E24A-478D-A6C2-7CF10B7F5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7093" y="6498561"/>
            <a:ext cx="683339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DA9B5A-6BC9-4183-9364-B7A8801E75DE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E4831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CBAF215-E714-200F-D594-751900578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1" y="834950"/>
            <a:ext cx="9865722" cy="60190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it-IT" b="1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Goal: assess the possibility of misidentification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between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   Sudden, Semi-sudden, adiabatic spectra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Considered test statistic:                     </a:t>
            </a:r>
          </a:p>
          <a:p>
            <a:pPr marL="0" indent="0">
              <a:buNone/>
            </a:pPr>
            <a:r>
              <a:rPr lang="en-US" noProof="0" dirty="0">
                <a:solidFill>
                  <a:schemeClr val="tx1"/>
                </a:solidFill>
                <a:latin typeface="Trebuchet MS"/>
                <a:cs typeface="Trebuchet MS"/>
                <a:sym typeface="Wingdings" panose="05000000000000000000" pitchFamily="2" charset="2"/>
              </a:rPr>
              <a:t>      </a:t>
            </a:r>
          </a:p>
          <a:p>
            <a:pPr marL="0" indent="0">
              <a:buNone/>
            </a:pPr>
            <a:r>
              <a:rPr lang="en-US" sz="1600" noProof="0" dirty="0">
                <a:solidFill>
                  <a:schemeClr val="tx1"/>
                </a:solidFill>
                <a:latin typeface="Trebuchet MS"/>
                <a:cs typeface="Trebuchet MS"/>
                <a:sym typeface="Wingdings" panose="05000000000000000000" pitchFamily="2" charset="2"/>
              </a:rPr>
              <a:t>	 </a:t>
            </a:r>
            <a:r>
              <a:rPr lang="en-US" sz="1600" dirty="0">
                <a:solidFill>
                  <a:schemeClr val="tx1"/>
                </a:solidFill>
              </a:rPr>
              <a:t>H</a:t>
            </a:r>
            <a:r>
              <a:rPr lang="en-US" sz="1600" baseline="-25000" dirty="0">
                <a:solidFill>
                  <a:schemeClr val="tx1"/>
                </a:solidFill>
              </a:rPr>
              <a:t>0</a:t>
            </a:r>
            <a:r>
              <a:rPr lang="en-US" sz="1600" dirty="0">
                <a:solidFill>
                  <a:schemeClr val="tx1"/>
                </a:solidFill>
              </a:rPr>
              <a:t> and H</a:t>
            </a:r>
            <a:r>
              <a:rPr lang="en-US" sz="1600" baseline="-25000" dirty="0">
                <a:solidFill>
                  <a:schemeClr val="tx1"/>
                </a:solidFill>
              </a:rPr>
              <a:t>1</a:t>
            </a:r>
            <a:r>
              <a:rPr lang="en-US" sz="1600" dirty="0">
                <a:solidFill>
                  <a:schemeClr val="tx1"/>
                </a:solidFill>
              </a:rPr>
              <a:t> two alternative models (e.g. Semi-sudden and Adiabatic)</a:t>
            </a: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   </a:t>
            </a:r>
          </a:p>
          <a:p>
            <a:r>
              <a:rPr lang="en-US" dirty="0">
                <a:solidFill>
                  <a:schemeClr val="tx1"/>
                </a:solidFill>
              </a:rPr>
              <a:t>Procedure: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Generate toy data under H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  <a:r>
              <a:rPr lang="it-IT" dirty="0">
                <a:solidFill>
                  <a:schemeClr val="tx1"/>
                </a:solidFill>
              </a:rPr>
              <a:t>(</a:t>
            </a:r>
            <a:r>
              <a:rPr lang="el-GR" dirty="0">
                <a:solidFill>
                  <a:schemeClr val="tx1"/>
                </a:solidFill>
              </a:rPr>
              <a:t>σ</a:t>
            </a:r>
            <a:r>
              <a:rPr lang="it-IT" baseline="-25000" dirty="0">
                <a:solidFill>
                  <a:schemeClr val="tx1"/>
                </a:solidFill>
              </a:rPr>
              <a:t>1</a:t>
            </a:r>
            <a:r>
              <a:rPr lang="it-IT" dirty="0">
                <a:solidFill>
                  <a:schemeClr val="tx1"/>
                </a:solidFill>
              </a:rPr>
              <a:t>, m</a:t>
            </a:r>
            <a:r>
              <a:rPr lang="el-GR" baseline="-25000" dirty="0">
                <a:solidFill>
                  <a:schemeClr val="tx1"/>
                </a:solidFill>
              </a:rPr>
              <a:t>β</a:t>
            </a:r>
            <a:r>
              <a:rPr lang="it-IT" baseline="-25000" dirty="0">
                <a:solidFill>
                  <a:schemeClr val="tx1"/>
                </a:solidFill>
              </a:rPr>
              <a:t>1</a:t>
            </a:r>
            <a:r>
              <a:rPr lang="it-IT" dirty="0">
                <a:solidFill>
                  <a:schemeClr val="tx1"/>
                </a:solidFill>
              </a:rPr>
              <a:t>)</a:t>
            </a:r>
            <a:r>
              <a:rPr lang="en-US" dirty="0">
                <a:solidFill>
                  <a:schemeClr val="tx1"/>
                </a:solidFill>
              </a:rPr>
              <a:t> and compute the </a:t>
            </a:r>
            <a:r>
              <a:rPr lang="el-GR" dirty="0"/>
              <a:t>λ</a:t>
            </a:r>
            <a:r>
              <a:rPr lang="en-US" dirty="0">
                <a:solidFill>
                  <a:schemeClr val="tx1"/>
                </a:solidFill>
              </a:rPr>
              <a:t> distribution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Fixing the p-value, compute </a:t>
            </a:r>
            <a:r>
              <a:rPr lang="el-GR" dirty="0">
                <a:solidFill>
                  <a:schemeClr val="tx1"/>
                </a:solidFill>
              </a:rPr>
              <a:t>λ</a:t>
            </a:r>
            <a:r>
              <a:rPr lang="it-IT" baseline="-25000" dirty="0">
                <a:solidFill>
                  <a:schemeClr val="tx1"/>
                </a:solidFill>
              </a:rPr>
              <a:t>c</a:t>
            </a:r>
            <a:r>
              <a:rPr lang="it-IT" dirty="0">
                <a:solidFill>
                  <a:schemeClr val="tx1"/>
                </a:solidFill>
              </a:rPr>
              <a:t> (p-</a:t>
            </a:r>
            <a:r>
              <a:rPr lang="it-IT" dirty="0" err="1">
                <a:solidFill>
                  <a:schemeClr val="tx1"/>
                </a:solidFill>
              </a:rPr>
              <a:t>value</a:t>
            </a:r>
            <a:r>
              <a:rPr lang="it-IT" dirty="0">
                <a:solidFill>
                  <a:schemeClr val="tx1"/>
                </a:solidFill>
              </a:rPr>
              <a:t> = 0.1)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Generate toy data under H</a:t>
            </a:r>
            <a:r>
              <a:rPr lang="it-IT" baseline="-25000" dirty="0">
                <a:solidFill>
                  <a:schemeClr val="tx1"/>
                </a:solidFill>
              </a:rPr>
              <a:t>1</a:t>
            </a:r>
            <a:r>
              <a:rPr lang="it-IT" dirty="0">
                <a:solidFill>
                  <a:schemeClr val="tx1"/>
                </a:solidFill>
              </a:rPr>
              <a:t>(</a:t>
            </a:r>
            <a:r>
              <a:rPr lang="el-GR" dirty="0">
                <a:solidFill>
                  <a:schemeClr val="tx1"/>
                </a:solidFill>
              </a:rPr>
              <a:t>σ</a:t>
            </a:r>
            <a:r>
              <a:rPr lang="it-IT" baseline="-25000" dirty="0">
                <a:solidFill>
                  <a:schemeClr val="tx1"/>
                </a:solidFill>
              </a:rPr>
              <a:t>2</a:t>
            </a:r>
            <a:r>
              <a:rPr lang="it-IT" dirty="0">
                <a:solidFill>
                  <a:schemeClr val="tx1"/>
                </a:solidFill>
              </a:rPr>
              <a:t>, m</a:t>
            </a:r>
            <a:r>
              <a:rPr lang="el-GR" baseline="-25000" dirty="0">
                <a:solidFill>
                  <a:schemeClr val="tx1"/>
                </a:solidFill>
              </a:rPr>
              <a:t>β</a:t>
            </a:r>
            <a:r>
              <a:rPr lang="it-IT" baseline="-25000" dirty="0">
                <a:solidFill>
                  <a:schemeClr val="tx1"/>
                </a:solidFill>
              </a:rPr>
              <a:t>2</a:t>
            </a:r>
            <a:r>
              <a:rPr lang="it-IT" dirty="0">
                <a:solidFill>
                  <a:schemeClr val="tx1"/>
                </a:solidFill>
              </a:rPr>
              <a:t>) and compute the toy </a:t>
            </a:r>
            <a:r>
              <a:rPr lang="it-IT" dirty="0" err="1">
                <a:solidFill>
                  <a:schemeClr val="tx1"/>
                </a:solidFill>
              </a:rPr>
              <a:t>fraction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that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exhibits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λ</a:t>
            </a:r>
            <a:r>
              <a:rPr lang="it-IT" dirty="0">
                <a:solidFill>
                  <a:schemeClr val="tx1"/>
                </a:solidFill>
              </a:rPr>
              <a:t>&gt;</a:t>
            </a:r>
            <a:r>
              <a:rPr lang="el-GR" dirty="0">
                <a:solidFill>
                  <a:schemeClr val="tx1"/>
                </a:solidFill>
              </a:rPr>
              <a:t>λ</a:t>
            </a:r>
            <a:r>
              <a:rPr lang="it-IT" baseline="-25000" dirty="0">
                <a:solidFill>
                  <a:schemeClr val="tx1"/>
                </a:solidFill>
              </a:rPr>
              <a:t>c</a:t>
            </a:r>
            <a:r>
              <a:rPr lang="it-IT" dirty="0">
                <a:solidFill>
                  <a:schemeClr val="tx1"/>
                </a:solidFill>
              </a:rPr>
              <a:t>; </a:t>
            </a:r>
          </a:p>
          <a:p>
            <a:pPr marL="457200" lvl="1" indent="0">
              <a:buNone/>
            </a:pPr>
            <a:r>
              <a:rPr lang="it-IT" dirty="0">
                <a:solidFill>
                  <a:schemeClr val="tx1"/>
                </a:solidFill>
              </a:rPr>
              <a:t>     </a:t>
            </a:r>
            <a:r>
              <a:rPr lang="it-IT" dirty="0" err="1">
                <a:solidFill>
                  <a:schemeClr val="tx1"/>
                </a:solidFill>
              </a:rPr>
              <a:t>This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is</a:t>
            </a:r>
            <a:r>
              <a:rPr lang="it-IT" dirty="0">
                <a:solidFill>
                  <a:schemeClr val="tx1"/>
                </a:solidFill>
              </a:rPr>
              <a:t> the </a:t>
            </a:r>
            <a:r>
              <a:rPr lang="it-IT" dirty="0" err="1">
                <a:solidFill>
                  <a:schemeClr val="tx1"/>
                </a:solidFill>
              </a:rPr>
              <a:t>rejection</a:t>
            </a:r>
            <a:r>
              <a:rPr lang="it-IT" dirty="0">
                <a:solidFill>
                  <a:schemeClr val="tx1"/>
                </a:solidFill>
              </a:rPr>
              <a:t> power </a:t>
            </a:r>
            <a:r>
              <a:rPr lang="it-IT" dirty="0" err="1">
                <a:solidFill>
                  <a:schemeClr val="tx1"/>
                </a:solidFill>
              </a:rPr>
              <a:t>between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two</a:t>
            </a:r>
            <a:r>
              <a:rPr lang="it-IT" dirty="0">
                <a:solidFill>
                  <a:schemeClr val="tx1"/>
                </a:solidFill>
              </a:rPr>
              <a:t> models (H</a:t>
            </a:r>
            <a:r>
              <a:rPr lang="it-IT" baseline="-25000" dirty="0">
                <a:solidFill>
                  <a:schemeClr val="tx1"/>
                </a:solidFill>
              </a:rPr>
              <a:t>0</a:t>
            </a:r>
            <a:r>
              <a:rPr lang="it-IT" dirty="0">
                <a:solidFill>
                  <a:schemeClr val="tx1"/>
                </a:solidFill>
              </a:rPr>
              <a:t> and H</a:t>
            </a:r>
            <a:r>
              <a:rPr lang="it-IT" baseline="-25000" dirty="0">
                <a:solidFill>
                  <a:schemeClr val="tx1"/>
                </a:solidFill>
              </a:rPr>
              <a:t>1</a:t>
            </a:r>
            <a:r>
              <a:rPr lang="it-IT" dirty="0">
                <a:solidFill>
                  <a:schemeClr val="tx1"/>
                </a:solidFill>
              </a:rPr>
              <a:t>). </a:t>
            </a:r>
          </a:p>
          <a:p>
            <a:pPr marL="457200" lvl="1" indent="0">
              <a:buNone/>
            </a:pPr>
            <a:r>
              <a:rPr lang="it-IT" dirty="0">
                <a:solidFill>
                  <a:schemeClr val="tx1"/>
                </a:solidFill>
              </a:rPr>
              <a:t>     </a:t>
            </a:r>
            <a:r>
              <a:rPr lang="it-IT" dirty="0" err="1">
                <a:solidFill>
                  <a:schemeClr val="tx1"/>
                </a:solidFill>
              </a:rPr>
              <a:t>Formally</a:t>
            </a:r>
            <a:r>
              <a:rPr lang="it-IT" dirty="0">
                <a:solidFill>
                  <a:schemeClr val="tx1"/>
                </a:solidFill>
              </a:rPr>
              <a:t>: Power = P(</a:t>
            </a:r>
            <a:r>
              <a:rPr lang="it-IT" dirty="0" err="1">
                <a:solidFill>
                  <a:schemeClr val="tx1"/>
                </a:solidFill>
              </a:rPr>
              <a:t>reject</a:t>
            </a:r>
            <a:r>
              <a:rPr lang="it-IT" dirty="0">
                <a:solidFill>
                  <a:schemeClr val="tx1"/>
                </a:solidFill>
              </a:rPr>
              <a:t> H</a:t>
            </a:r>
            <a:r>
              <a:rPr lang="it-IT" baseline="-25000" dirty="0">
                <a:solidFill>
                  <a:schemeClr val="tx1"/>
                </a:solidFill>
              </a:rPr>
              <a:t>0</a:t>
            </a:r>
            <a:r>
              <a:rPr lang="it-IT" dirty="0">
                <a:solidFill>
                  <a:schemeClr val="tx1"/>
                </a:solidFill>
              </a:rPr>
              <a:t>|H</a:t>
            </a:r>
            <a:r>
              <a:rPr lang="it-IT" baseline="-25000" dirty="0">
                <a:solidFill>
                  <a:schemeClr val="tx1"/>
                </a:solidFill>
              </a:rPr>
              <a:t>1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is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true</a:t>
            </a:r>
            <a:r>
              <a:rPr lang="it-IT" dirty="0">
                <a:solidFill>
                  <a:schemeClr val="tx1"/>
                </a:solidFill>
              </a:rPr>
              <a:t>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dirty="0" err="1">
                <a:solidFill>
                  <a:schemeClr val="tx1"/>
                </a:solidFill>
              </a:rPr>
              <a:t>Results</a:t>
            </a:r>
            <a:r>
              <a:rPr lang="it-IT" dirty="0">
                <a:solidFill>
                  <a:schemeClr val="tx1"/>
                </a:solidFill>
              </a:rPr>
              <a:t>: Power = 1 for </a:t>
            </a:r>
            <a:r>
              <a:rPr lang="it-IT" dirty="0" err="1">
                <a:solidFill>
                  <a:schemeClr val="tx1"/>
                </a:solidFill>
              </a:rPr>
              <a:t>each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combination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noProof="0" dirty="0">
                <a:solidFill>
                  <a:schemeClr val="tx1"/>
                </a:solidFill>
                <a:latin typeface="Trebuchet MS"/>
                <a:cs typeface="Trebuchet MS"/>
                <a:sym typeface="Wingdings" panose="05000000000000000000" pitchFamily="2" charset="2"/>
              </a:rPr>
              <a:t>of </a:t>
            </a:r>
            <a:r>
              <a:rPr lang="it-IT" noProof="0" dirty="0" err="1">
                <a:solidFill>
                  <a:schemeClr val="tx1"/>
                </a:solidFill>
                <a:latin typeface="Trebuchet MS"/>
                <a:cs typeface="Trebuchet MS"/>
                <a:sym typeface="Wingdings" panose="05000000000000000000" pitchFamily="2" charset="2"/>
              </a:rPr>
              <a:t>parameters</a:t>
            </a:r>
            <a:r>
              <a:rPr lang="it-IT" noProof="0" dirty="0">
                <a:solidFill>
                  <a:schemeClr val="tx1"/>
                </a:solidFill>
                <a:latin typeface="Trebuchet MS"/>
                <a:cs typeface="Trebuchet MS"/>
                <a:sym typeface="Wingdings" panose="05000000000000000000" pitchFamily="2" charset="2"/>
              </a:rPr>
              <a:t> (</a:t>
            </a:r>
            <a:r>
              <a:rPr lang="el-GR" dirty="0">
                <a:solidFill>
                  <a:schemeClr val="tx1"/>
                </a:solidFill>
              </a:rPr>
              <a:t>σ</a:t>
            </a:r>
            <a:r>
              <a:rPr lang="it-IT" dirty="0">
                <a:solidFill>
                  <a:schemeClr val="tx1"/>
                </a:solidFill>
              </a:rPr>
              <a:t> and m</a:t>
            </a:r>
            <a:r>
              <a:rPr lang="el-GR" baseline="-25000" dirty="0"/>
              <a:t>β</a:t>
            </a:r>
            <a:r>
              <a:rPr lang="it-IT" noProof="0" dirty="0">
                <a:solidFill>
                  <a:schemeClr val="tx1"/>
                </a:solidFill>
                <a:latin typeface="Trebuchet MS"/>
                <a:cs typeface="Trebuchet MS"/>
                <a:sym typeface="Wingdings" panose="05000000000000000000" pitchFamily="2" charset="2"/>
              </a:rPr>
              <a:t>) and models (H</a:t>
            </a:r>
            <a:r>
              <a:rPr lang="it-IT" baseline="-25000" noProof="0" dirty="0">
                <a:solidFill>
                  <a:schemeClr val="tx1"/>
                </a:solidFill>
                <a:latin typeface="Trebuchet MS"/>
                <a:cs typeface="Trebuchet MS"/>
                <a:sym typeface="Wingdings" panose="05000000000000000000" pitchFamily="2" charset="2"/>
              </a:rPr>
              <a:t>0</a:t>
            </a:r>
            <a:r>
              <a:rPr lang="it-IT" noProof="0" dirty="0">
                <a:solidFill>
                  <a:schemeClr val="tx1"/>
                </a:solidFill>
                <a:latin typeface="Trebuchet MS"/>
                <a:cs typeface="Trebuchet MS"/>
                <a:sym typeface="Wingdings" panose="05000000000000000000" pitchFamily="2" charset="2"/>
              </a:rPr>
              <a:t> and H</a:t>
            </a:r>
            <a:r>
              <a:rPr lang="it-IT" baseline="-25000" noProof="0" dirty="0">
                <a:solidFill>
                  <a:schemeClr val="tx1"/>
                </a:solidFill>
                <a:latin typeface="Trebuchet MS"/>
                <a:cs typeface="Trebuchet MS"/>
                <a:sym typeface="Wingdings" panose="05000000000000000000" pitchFamily="2" charset="2"/>
              </a:rPr>
              <a:t>1</a:t>
            </a:r>
            <a:r>
              <a:rPr lang="it-IT" noProof="0" dirty="0">
                <a:solidFill>
                  <a:schemeClr val="tx1"/>
                </a:solidFill>
                <a:latin typeface="Trebuchet MS"/>
                <a:cs typeface="Trebuchet MS"/>
                <a:sym typeface="Wingdings" panose="05000000000000000000" pitchFamily="2" charset="2"/>
              </a:rPr>
              <a:t>)</a:t>
            </a:r>
            <a:endParaRPr lang="it-IT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u="sng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B533F8DE-F2FB-E979-19B7-77764509BCD1}"/>
              </a:ext>
            </a:extLst>
          </p:cNvPr>
          <p:cNvSpPr/>
          <p:nvPr/>
        </p:nvSpPr>
        <p:spPr>
          <a:xfrm>
            <a:off x="3078760" y="5943240"/>
            <a:ext cx="2902590" cy="264613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E0D5D0C9-5FC4-EFBD-14F8-ED545D4D8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0798" y="1727199"/>
            <a:ext cx="3855112" cy="3436921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56A9288-613A-AAE8-C851-16437106D7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3552" y="1986454"/>
            <a:ext cx="2472775" cy="990833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A99024BD-8250-F5BA-93D7-06E41F02C9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3552" y="1977126"/>
            <a:ext cx="2472775" cy="99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31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4864D5-2642-697E-2865-5393AF392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BE6D05-5872-0F3E-35A0-D00F34826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4863" y="2938360"/>
            <a:ext cx="2982273" cy="981279"/>
          </a:xfrm>
        </p:spPr>
        <p:txBody>
          <a:bodyPr>
            <a:normAutofit fontScale="90000"/>
          </a:bodyPr>
          <a:lstStyle/>
          <a:p>
            <a:r>
              <a:rPr lang="en-US" dirty="0"/>
              <a:t>Thank you for your attention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C0181BF-0E32-DF7A-23B3-BCAEF45D8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2/07/2025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E4831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08D35D8-0F35-095C-8808-79310FBCE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Leonardo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Perna|Gran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Sasso Science Institute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8303D80-B79D-EF1D-07E2-D6590B59E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7093" y="6041362"/>
            <a:ext cx="683339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DA9B5A-6BC9-4183-9364-B7A8801E75DE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E4831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01CCD4E7-043E-B5EE-8C5B-5D46CE8E5CCE}"/>
              </a:ext>
            </a:extLst>
          </p:cNvPr>
          <p:cNvSpPr txBox="1">
            <a:spLocks/>
          </p:cNvSpPr>
          <p:nvPr/>
        </p:nvSpPr>
        <p:spPr>
          <a:xfrm>
            <a:off x="8582074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DA9B5A-6BC9-4183-9364-B7A8801E75DE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E4831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5237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2873E-E611-8E3D-589A-DCB76B0D0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115D39-72C4-8471-6D11-21BDA0EC9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4863" y="2938360"/>
            <a:ext cx="2982273" cy="981279"/>
          </a:xfrm>
        </p:spPr>
        <p:txBody>
          <a:bodyPr>
            <a:normAutofit/>
          </a:bodyPr>
          <a:lstStyle/>
          <a:p>
            <a:r>
              <a:rPr lang="en-US" dirty="0"/>
              <a:t>Backup slides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A355B3-567E-9B75-837F-41F814153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2/07/2025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E4831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C4FCCF1-C20D-5AB9-2A55-8FBE7F7B4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Leonardo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Perna|Gran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Sasso Science Institute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B071816-9BF4-55B6-6CE7-5AC1E4506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7093" y="6041362"/>
            <a:ext cx="683339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DA9B5A-6BC9-4183-9364-B7A8801E75DE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E4831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DBC55E1E-268B-5A23-FE73-6FC122796E66}"/>
              </a:ext>
            </a:extLst>
          </p:cNvPr>
          <p:cNvSpPr txBox="1">
            <a:spLocks/>
          </p:cNvSpPr>
          <p:nvPr/>
        </p:nvSpPr>
        <p:spPr>
          <a:xfrm>
            <a:off x="8582074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DA9B5A-6BC9-4183-9364-B7A8801E75DE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E4831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98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D16A5E-4D85-3BA9-0CF9-FD39B85F6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A075E5-67CA-F96D-1853-02C347A31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2FDFB262-A16A-CD9E-4E98-99C520658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1B7B9E06-C6DF-87AA-B970-8FE36CE651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5DE4AD7-D69A-1442-65E7-4BB43CF356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133" y="6488837"/>
            <a:ext cx="911939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2/07/2025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E4831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F82080F-360E-FADE-FCEA-38DA9B639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208" y="6498561"/>
            <a:ext cx="6297612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Leonardo Perna|Gran Sasso Science Institute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E4831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4FE39D7-8F41-EFD6-5BF2-4A1CE3B68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7093" y="6498561"/>
            <a:ext cx="683339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DA9B5A-6BC9-4183-9364-B7A8801E75DE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E4831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C23CC0DA-B06E-3D14-1581-C44CC567A452}"/>
              </a:ext>
            </a:extLst>
          </p:cNvPr>
          <p:cNvSpPr/>
          <p:nvPr/>
        </p:nvSpPr>
        <p:spPr>
          <a:xfrm>
            <a:off x="867767" y="565518"/>
            <a:ext cx="4954198" cy="954106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E2EE8BA-3AF3-9AE2-7914-1ACB9CC42120}"/>
              </a:ext>
            </a:extLst>
          </p:cNvPr>
          <p:cNvSpPr txBox="1"/>
          <p:nvPr/>
        </p:nvSpPr>
        <p:spPr>
          <a:xfrm>
            <a:off x="867767" y="565517"/>
            <a:ext cx="49541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PL method: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90% CL exclusion sensitivity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5FA82098-84BB-3864-E192-B5D9B815D38D}"/>
              </a:ext>
            </a:extLst>
          </p:cNvPr>
          <p:cNvSpPr/>
          <p:nvPr/>
        </p:nvSpPr>
        <p:spPr>
          <a:xfrm>
            <a:off x="6948820" y="575236"/>
            <a:ext cx="4954198" cy="954106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C4C2F7D-A3BA-1C91-F6F6-883899EFDD2D}"/>
              </a:ext>
            </a:extLst>
          </p:cNvPr>
          <p:cNvSpPr txBox="1"/>
          <p:nvPr/>
        </p:nvSpPr>
        <p:spPr>
          <a:xfrm>
            <a:off x="6973990" y="565517"/>
            <a:ext cx="49541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PL method: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3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σ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CL discovery sensitivity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93CED35-80E8-C7AD-5E5A-DF4A0061C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" y="2199777"/>
            <a:ext cx="6001206" cy="3466378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E2EFAD02-AEDE-FB53-EA1C-81EC5A92D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132" y="2199776"/>
            <a:ext cx="6001207" cy="346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179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1C1BBC-940F-426D-EA84-C62CC4BBC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32D15F-813D-5FB5-C2A2-5B1B71A2C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1912CB62-CFFF-B45C-0FF0-DC397CCC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46CDF8E5-8FCD-BBE1-81C9-E94079BFF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4F6FFAE-D20D-950A-2D6B-97B028E817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133" y="6488837"/>
            <a:ext cx="911939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2/07/2025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E4831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3A2B24-9961-F5D1-3DC2-31B2DBC09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208" y="6498561"/>
            <a:ext cx="6297612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Leonardo Perna|Gran Sasso Science Institute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E4831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D4CC980-CA03-6353-3324-C4C9BB2F7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7093" y="6498561"/>
            <a:ext cx="683339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DA9B5A-6BC9-4183-9364-B7A8801E75DE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E4831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8F686DAE-6CA6-B240-4957-CF9694CE59AB}"/>
              </a:ext>
            </a:extLst>
          </p:cNvPr>
          <p:cNvSpPr/>
          <p:nvPr/>
        </p:nvSpPr>
        <p:spPr>
          <a:xfrm>
            <a:off x="867767" y="565518"/>
            <a:ext cx="4954198" cy="954106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0A03328-8978-1005-3FE1-A41B5F09E7B6}"/>
              </a:ext>
            </a:extLst>
          </p:cNvPr>
          <p:cNvSpPr txBox="1"/>
          <p:nvPr/>
        </p:nvSpPr>
        <p:spPr>
          <a:xfrm>
            <a:off x="867767" y="565517"/>
            <a:ext cx="49541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PL method: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90% CL exclusion sensitivity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0CC83737-528E-00FB-A9DD-ABEB2DE65ACC}"/>
              </a:ext>
            </a:extLst>
          </p:cNvPr>
          <p:cNvSpPr/>
          <p:nvPr/>
        </p:nvSpPr>
        <p:spPr>
          <a:xfrm>
            <a:off x="6948820" y="575236"/>
            <a:ext cx="4954198" cy="954106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E6E07B9-40CB-A266-2DC8-DD5AE9D78D2D}"/>
              </a:ext>
            </a:extLst>
          </p:cNvPr>
          <p:cNvSpPr txBox="1"/>
          <p:nvPr/>
        </p:nvSpPr>
        <p:spPr>
          <a:xfrm>
            <a:off x="6973990" y="565517"/>
            <a:ext cx="49541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PL method: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3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σ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CL discovery sensitivity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FDB4D74-CA0F-1B50-C407-D5C3FC2F9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239976"/>
            <a:ext cx="6017804" cy="3475965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2D36B837-C8D4-CB2A-1E05-C3E4E1F2D2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4199" y="2239976"/>
            <a:ext cx="6017804" cy="347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973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9D5D2E-6760-9B8D-982A-7BB8C269C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FE0573-2665-E147-9792-50BAA3BB0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FDFE8A8-6DC4-2606-EA71-DF7CCD1D0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0A64D880-2742-6808-6180-5FD792BC4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82DD234-BE76-DC75-4089-B3FA52A6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133" y="6488837"/>
            <a:ext cx="911939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2/07/2025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E4831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138CDBD-39E5-C1C8-25C5-75FB533EB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208" y="6498561"/>
            <a:ext cx="6297612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Leonardo Perna|Gran Sasso Science Institute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E4831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2B51F1C-2EFA-1497-9934-84832FF3B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7093" y="6498561"/>
            <a:ext cx="683339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DA9B5A-6BC9-4183-9364-B7A8801E75DE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E4831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7" name="Immagine 6" descr="Immagine che contiene testo, diagramma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45BDEC02-1098-45E5-F2D1-251EE6A2A1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93" y="190985"/>
            <a:ext cx="10052813" cy="5106936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24FEC2F-78E3-637F-34DB-F3B4D76ED2C8}"/>
              </a:ext>
            </a:extLst>
          </p:cNvPr>
          <p:cNvSpPr txBox="1"/>
          <p:nvPr/>
        </p:nvSpPr>
        <p:spPr>
          <a:xfrm>
            <a:off x="4995839" y="5481488"/>
            <a:ext cx="6101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hlinkClick r:id="rId4"/>
              </a:rPr>
              <a:t>[</a:t>
            </a:r>
            <a:r>
              <a:rPr lang="en-US" b="1" dirty="0">
                <a:hlinkClick r:id="rId5"/>
              </a:rPr>
              <a:t>Andrea Casale et al.</a:t>
            </a:r>
            <a:r>
              <a:rPr lang="en-US" b="1" dirty="0">
                <a:solidFill>
                  <a:schemeClr val="tx1"/>
                </a:solidFill>
                <a:hlinkClick r:id="rId4"/>
              </a:rPr>
              <a:t>]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37958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55AF25-36E1-9B5E-FC81-70F7AC80B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A5B806E-2241-69F3-5029-1D8F693BD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C4333DC-8DAC-A9E4-92B1-29EBCC56C5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17345594-4417-0C9E-7D60-ABC03FC50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04A2819-9637-487E-0AF4-B28A350449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133" y="6488837"/>
            <a:ext cx="911939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2/07/2025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E4831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257C7B1-A3E6-42E9-656B-03FBC6C59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208" y="6498561"/>
            <a:ext cx="6297612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Leonardo Perna|Gran Sasso Science Institute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E4831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9720AEE-F5C6-AFAD-0777-BF2BDFFAB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7093" y="6498561"/>
            <a:ext cx="683339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DA9B5A-6BC9-4183-9364-B7A8801E75DE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E4831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DD95FEDD-D47D-ADBB-54E1-38F1F6B17499}"/>
              </a:ext>
            </a:extLst>
          </p:cNvPr>
          <p:cNvSpPr/>
          <p:nvPr/>
        </p:nvSpPr>
        <p:spPr>
          <a:xfrm>
            <a:off x="3080077" y="5004714"/>
            <a:ext cx="1439873" cy="430886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1D7716B2-B9F5-ED4E-77EA-1F22F8DBA3ED}"/>
              </a:ext>
            </a:extLst>
          </p:cNvPr>
          <p:cNvSpPr txBox="1"/>
          <p:nvPr/>
        </p:nvSpPr>
        <p:spPr>
          <a:xfrm>
            <a:off x="3080077" y="5004713"/>
            <a:ext cx="14398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>
                <a:solidFill>
                  <a:srgbClr val="E48312"/>
                </a:solidFill>
                <a:latin typeface="Trebuchet MS" panose="020B0603020202020204"/>
              </a:rPr>
              <a:t>Exclusion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E4831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7C255AE0-9F66-9FC1-DD8F-085F27A91E44}"/>
              </a:ext>
            </a:extLst>
          </p:cNvPr>
          <p:cNvSpPr/>
          <p:nvPr/>
        </p:nvSpPr>
        <p:spPr>
          <a:xfrm>
            <a:off x="7672052" y="5004714"/>
            <a:ext cx="1439873" cy="430886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700500E-6466-F0EA-3DC2-4C65B1CC2575}"/>
              </a:ext>
            </a:extLst>
          </p:cNvPr>
          <p:cNvSpPr txBox="1"/>
          <p:nvPr/>
        </p:nvSpPr>
        <p:spPr>
          <a:xfrm>
            <a:off x="7672052" y="5004713"/>
            <a:ext cx="16382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>
                <a:solidFill>
                  <a:srgbClr val="E48312"/>
                </a:solidFill>
                <a:latin typeface="Trebuchet MS" panose="020B0603020202020204"/>
              </a:rPr>
              <a:t>Discovery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E4831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257FBDCC-D1F2-BCD5-2B11-C9AC55DF2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241" y="5602734"/>
            <a:ext cx="3899493" cy="728693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E70016E7-E96C-2592-68EF-4030CA5062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0659" y="5602075"/>
            <a:ext cx="3298708" cy="73001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A5E73C2B-A57C-0BB9-85C7-264634111B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9918" y="148171"/>
            <a:ext cx="8812161" cy="472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700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6B295-4AC2-E8DF-A8C3-29031BED7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3D6D88-443C-17C2-7EF7-09342C628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79CFC36-5E7E-ED73-B667-6414A9C7E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021801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Implementation of the </a:t>
            </a:r>
            <a:r>
              <a:rPr lang="en-US" b="1" dirty="0">
                <a:solidFill>
                  <a:schemeClr val="accent1"/>
                </a:solidFill>
              </a:rPr>
              <a:t>theoretical </a:t>
            </a:r>
            <a:r>
              <a:rPr lang="el-GR" b="1" dirty="0">
                <a:solidFill>
                  <a:schemeClr val="accent1"/>
                </a:solidFill>
              </a:rPr>
              <a:t>β</a:t>
            </a:r>
            <a:r>
              <a:rPr lang="en-US" b="1" dirty="0">
                <a:solidFill>
                  <a:schemeClr val="accent1"/>
                </a:solidFill>
              </a:rPr>
              <a:t> spectrum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Gaussian smearing </a:t>
            </a:r>
            <a:r>
              <a:rPr lang="en-US" dirty="0">
                <a:solidFill>
                  <a:schemeClr val="tx1"/>
                </a:solidFill>
              </a:rPr>
              <a:t>to simulate </a:t>
            </a:r>
            <a:r>
              <a:rPr lang="en-US" b="1" dirty="0">
                <a:solidFill>
                  <a:schemeClr val="accent1"/>
                </a:solidFill>
              </a:rPr>
              <a:t>finite energy resolution</a:t>
            </a:r>
          </a:p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Evaluation of </a:t>
            </a:r>
            <a:r>
              <a:rPr lang="en-US" b="1" dirty="0">
                <a:solidFill>
                  <a:schemeClr val="accent1"/>
                </a:solidFill>
              </a:rPr>
              <a:t>exclusion and discovery sensitivity </a:t>
            </a:r>
            <a:r>
              <a:rPr lang="en-US" dirty="0">
                <a:solidFill>
                  <a:schemeClr val="tx1"/>
                </a:solidFill>
              </a:rPr>
              <a:t>to the </a:t>
            </a:r>
            <a:r>
              <a:rPr lang="en-US" b="1" dirty="0">
                <a:solidFill>
                  <a:schemeClr val="accent1"/>
                </a:solidFill>
              </a:rPr>
              <a:t>neutrino mass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Extension of the analysis</a:t>
            </a:r>
            <a:r>
              <a:rPr lang="en-US" dirty="0">
                <a:solidFill>
                  <a:schemeClr val="tx1"/>
                </a:solidFill>
              </a:rPr>
              <a:t> to </a:t>
            </a:r>
            <a:r>
              <a:rPr lang="en-US" b="1" dirty="0">
                <a:solidFill>
                  <a:schemeClr val="accent1"/>
                </a:solidFill>
              </a:rPr>
              <a:t>improved theoretical models accounting for                   </a:t>
            </a:r>
            <a:r>
              <a:rPr lang="en-US" b="1" baseline="30000" dirty="0">
                <a:solidFill>
                  <a:schemeClr val="accent1"/>
                </a:solidFill>
              </a:rPr>
              <a:t>3</a:t>
            </a:r>
            <a:r>
              <a:rPr lang="en-US" b="1" dirty="0">
                <a:solidFill>
                  <a:schemeClr val="accent1"/>
                </a:solidFill>
              </a:rPr>
              <a:t>He</a:t>
            </a:r>
            <a:r>
              <a:rPr lang="en-US" b="1" baseline="30000" dirty="0">
                <a:solidFill>
                  <a:schemeClr val="accent1"/>
                </a:solidFill>
              </a:rPr>
              <a:t>+</a:t>
            </a:r>
            <a:r>
              <a:rPr lang="en-US" b="1" dirty="0">
                <a:solidFill>
                  <a:schemeClr val="accent1"/>
                </a:solidFill>
              </a:rPr>
              <a:t> - graphene interactions </a:t>
            </a:r>
            <a:r>
              <a:rPr lang="en-US" dirty="0">
                <a:solidFill>
                  <a:schemeClr val="tx1"/>
                </a:solidFill>
              </a:rPr>
              <a:t>and bound final states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Model discrimination </a:t>
            </a:r>
            <a:r>
              <a:rPr lang="en-US" dirty="0">
                <a:solidFill>
                  <a:schemeClr val="tx1"/>
                </a:solidFill>
              </a:rPr>
              <a:t>using a </a:t>
            </a:r>
            <a:r>
              <a:rPr lang="en-US" b="1" dirty="0">
                <a:solidFill>
                  <a:schemeClr val="accent1"/>
                </a:solidFill>
              </a:rPr>
              <a:t>Likelihood Ratio Hypothesis Test </a:t>
            </a:r>
            <a:r>
              <a:rPr lang="en-US" dirty="0">
                <a:solidFill>
                  <a:schemeClr val="tx1"/>
                </a:solidFill>
              </a:rPr>
              <a:t>to assess the distinguishability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6E149FA-D0F6-BCC5-53E8-553549FFC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100" b="1">
                <a:solidFill>
                  <a:schemeClr val="accent1"/>
                </a:solidFill>
              </a:rPr>
              <a:t>2/07/2025</a:t>
            </a:r>
            <a:endParaRPr lang="en-US" sz="1100" b="1" dirty="0">
              <a:solidFill>
                <a:schemeClr val="accent1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5DAF36E-E17B-F278-853E-EACCDD736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b="1" dirty="0">
                <a:solidFill>
                  <a:schemeClr val="accent1"/>
                </a:solidFill>
              </a:rPr>
              <a:t>Leonardo </a:t>
            </a:r>
            <a:r>
              <a:rPr lang="en-US" sz="1100" b="1" dirty="0" err="1">
                <a:solidFill>
                  <a:schemeClr val="accent1"/>
                </a:solidFill>
              </a:rPr>
              <a:t>Perna|Gran</a:t>
            </a:r>
            <a:r>
              <a:rPr lang="en-US" sz="1100" b="1" dirty="0">
                <a:solidFill>
                  <a:schemeClr val="accent1"/>
                </a:solidFill>
              </a:rPr>
              <a:t> Sasso Science Institute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3E92852-05E6-399B-0456-4D1432564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7093" y="6041362"/>
            <a:ext cx="683339" cy="365125"/>
          </a:xfrm>
        </p:spPr>
        <p:txBody>
          <a:bodyPr/>
          <a:lstStyle/>
          <a:p>
            <a:fld id="{86DA9B5A-6BC9-4183-9364-B7A8801E75DE}" type="slidenum">
              <a:rPr lang="en-US" sz="1200" b="1" smtClean="0"/>
              <a:t>2</a:t>
            </a:fld>
            <a:endParaRPr lang="en-US" sz="1200" b="1" dirty="0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F6F9B9F3-6A57-C432-E1BE-27FC0142CA57}"/>
              </a:ext>
            </a:extLst>
          </p:cNvPr>
          <p:cNvSpPr txBox="1">
            <a:spLocks/>
          </p:cNvSpPr>
          <p:nvPr/>
        </p:nvSpPr>
        <p:spPr>
          <a:xfrm>
            <a:off x="8582074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DA9B5A-6BC9-4183-9364-B7A8801E75DE}" type="slidenum">
              <a:rPr lang="en-US" sz="1200" b="1" smtClean="0"/>
              <a:pPr/>
              <a:t>2</a:t>
            </a:fld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300384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A786863-365D-5DDE-6D1C-1737C769C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502592"/>
            <a:ext cx="8596668" cy="13208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accent1"/>
                </a:solidFill>
              </a:rPr>
              <a:t>β</a:t>
            </a:r>
            <a:r>
              <a:rPr lang="it-IT" dirty="0">
                <a:solidFill>
                  <a:schemeClr val="accent1"/>
                </a:solidFill>
              </a:rPr>
              <a:t>-</a:t>
            </a:r>
            <a:r>
              <a:rPr lang="it-IT" dirty="0" err="1">
                <a:solidFill>
                  <a:schemeClr val="accent1"/>
                </a:solidFill>
              </a:rPr>
              <a:t>Spectrum</a:t>
            </a:r>
            <a:r>
              <a:rPr lang="it-IT" dirty="0">
                <a:solidFill>
                  <a:schemeClr val="accent1"/>
                </a:solidFill>
              </a:rPr>
              <a:t> </a:t>
            </a:r>
            <a:br>
              <a:rPr lang="it-IT" dirty="0">
                <a:solidFill>
                  <a:schemeClr val="accent1"/>
                </a:solidFill>
              </a:rPr>
            </a:br>
            <a:r>
              <a:rPr lang="it-IT" dirty="0">
                <a:solidFill>
                  <a:schemeClr val="accent1"/>
                </a:solidFill>
              </a:rPr>
              <a:t>&amp; </a:t>
            </a:r>
            <a:r>
              <a:rPr lang="it-IT" dirty="0" err="1">
                <a:solidFill>
                  <a:schemeClr val="accent1"/>
                </a:solidFill>
              </a:rPr>
              <a:t>gaussian</a:t>
            </a:r>
            <a:r>
              <a:rPr lang="it-IT" dirty="0">
                <a:solidFill>
                  <a:schemeClr val="accent1"/>
                </a:solidFill>
              </a:rPr>
              <a:t> </a:t>
            </a:r>
            <a:r>
              <a:rPr lang="it-IT" dirty="0" err="1">
                <a:solidFill>
                  <a:schemeClr val="accent1"/>
                </a:solidFill>
              </a:rPr>
              <a:t>smearing</a:t>
            </a:r>
            <a:r>
              <a:rPr lang="it-IT" dirty="0">
                <a:solidFill>
                  <a:schemeClr val="accent1"/>
                </a:solidFill>
              </a:rPr>
              <a:t> </a:t>
            </a:r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4041B94-ACFC-36AD-6158-680EF5BFA4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133" y="6488837"/>
            <a:ext cx="911939" cy="365125"/>
          </a:xfrm>
        </p:spPr>
        <p:txBody>
          <a:bodyPr/>
          <a:lstStyle/>
          <a:p>
            <a:r>
              <a:rPr lang="it-IT" sz="1100" b="1">
                <a:solidFill>
                  <a:schemeClr val="accent1"/>
                </a:solidFill>
              </a:rPr>
              <a:t>2/07/2025</a:t>
            </a:r>
            <a:endParaRPr lang="en-US" sz="1100" b="1" dirty="0">
              <a:solidFill>
                <a:schemeClr val="accent1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3D8A394-455A-21AC-47E5-AD4AA075A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488843"/>
            <a:ext cx="6297612" cy="365125"/>
          </a:xfrm>
        </p:spPr>
        <p:txBody>
          <a:bodyPr/>
          <a:lstStyle/>
          <a:p>
            <a:r>
              <a:rPr lang="en-US" sz="1100" b="1">
                <a:solidFill>
                  <a:schemeClr val="accent1"/>
                </a:solidFill>
              </a:rPr>
              <a:t>Leonardo Perna|Gran Sasso Science Institute</a:t>
            </a:r>
            <a:endParaRPr lang="en-US" sz="1100" b="1" dirty="0">
              <a:solidFill>
                <a:schemeClr val="accent1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1138507-F683-5FD9-695C-22ACA4900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7093" y="6498561"/>
            <a:ext cx="683339" cy="365125"/>
          </a:xfrm>
        </p:spPr>
        <p:txBody>
          <a:bodyPr/>
          <a:lstStyle/>
          <a:p>
            <a:fld id="{86DA9B5A-6BC9-4183-9364-B7A8801E75DE}" type="slidenum">
              <a:rPr lang="en-US" sz="1200" b="1" smtClean="0"/>
              <a:t>3</a:t>
            </a:fld>
            <a:endParaRPr lang="en-US" sz="1200" b="1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0AA1AA63-C216-633C-F2F6-81EBAA870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329" y="2076767"/>
            <a:ext cx="3152432" cy="49628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95BCBE0-D4D9-9B61-711F-186C92609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1193" y="1664031"/>
            <a:ext cx="3605329" cy="572346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A863D0-5500-4D66-D5A8-075D9CC07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1732574"/>
            <a:ext cx="8596668" cy="52283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The</a:t>
            </a:r>
            <a:r>
              <a:rPr lang="en-US" dirty="0"/>
              <a:t> </a:t>
            </a:r>
            <a:r>
              <a:rPr lang="el-GR" b="1" dirty="0">
                <a:solidFill>
                  <a:schemeClr val="accent1"/>
                </a:solidFill>
              </a:rPr>
              <a:t>β</a:t>
            </a:r>
            <a:r>
              <a:rPr lang="it-IT" b="1" dirty="0">
                <a:solidFill>
                  <a:schemeClr val="accent1"/>
                </a:solidFill>
              </a:rPr>
              <a:t>-</a:t>
            </a:r>
            <a:r>
              <a:rPr lang="it-IT" b="1" dirty="0" err="1">
                <a:solidFill>
                  <a:schemeClr val="accent1"/>
                </a:solidFill>
              </a:rPr>
              <a:t>spectrum</a:t>
            </a:r>
            <a:r>
              <a:rPr lang="it-IT" b="1" dirty="0">
                <a:solidFill>
                  <a:schemeClr val="accent1"/>
                </a:solidFill>
              </a:rPr>
              <a:t> </a:t>
            </a:r>
            <a:r>
              <a:rPr lang="it-IT" b="1" dirty="0" err="1">
                <a:solidFill>
                  <a:schemeClr val="accent1"/>
                </a:solidFill>
              </a:rPr>
              <a:t>is</a:t>
            </a:r>
            <a:r>
              <a:rPr lang="it-IT" b="1" dirty="0">
                <a:solidFill>
                  <a:schemeClr val="accent1"/>
                </a:solidFill>
              </a:rPr>
              <a:t> </a:t>
            </a:r>
            <a:r>
              <a:rPr lang="it-IT" b="1" dirty="0" err="1">
                <a:solidFill>
                  <a:schemeClr val="accent1"/>
                </a:solidFill>
              </a:rPr>
              <a:t>computed</a:t>
            </a:r>
            <a:r>
              <a:rPr lang="it-IT" b="1" dirty="0">
                <a:solidFill>
                  <a:schemeClr val="accent1"/>
                </a:solidFill>
              </a:rPr>
              <a:t> </a:t>
            </a:r>
            <a:r>
              <a:rPr lang="it-IT" b="1" dirty="0" err="1">
                <a:solidFill>
                  <a:schemeClr val="accent1"/>
                </a:solidFill>
              </a:rPr>
              <a:t>as</a:t>
            </a:r>
            <a:r>
              <a:rPr lang="it-IT" b="1" dirty="0">
                <a:solidFill>
                  <a:schemeClr val="accent1"/>
                </a:solidFill>
              </a:rPr>
              <a:t>                                                          </a:t>
            </a:r>
          </a:p>
          <a:p>
            <a:pPr marL="0" indent="0">
              <a:buNone/>
            </a:pPr>
            <a:r>
              <a:rPr lang="it-IT" b="1" dirty="0">
                <a:solidFill>
                  <a:schemeClr val="accent1"/>
                </a:solidFill>
              </a:rPr>
              <a:t>     </a:t>
            </a:r>
            <a:r>
              <a:rPr lang="it-IT" dirty="0" err="1">
                <a:solidFill>
                  <a:schemeClr val="tx1"/>
                </a:solidFill>
              </a:rPr>
              <a:t>where</a:t>
            </a:r>
            <a:r>
              <a:rPr lang="it-IT" dirty="0">
                <a:solidFill>
                  <a:schemeClr val="tx1"/>
                </a:solidFill>
              </a:rPr>
              <a:t>                                                </a:t>
            </a:r>
            <a:r>
              <a:rPr lang="it-IT" dirty="0" err="1">
                <a:solidFill>
                  <a:schemeClr val="tx1"/>
                </a:solidFill>
              </a:rPr>
              <a:t>is</a:t>
            </a:r>
            <a:r>
              <a:rPr lang="it-IT" dirty="0">
                <a:solidFill>
                  <a:schemeClr val="tx1"/>
                </a:solidFill>
              </a:rPr>
              <a:t> the </a:t>
            </a:r>
            <a:r>
              <a:rPr lang="it-IT" b="1" dirty="0">
                <a:solidFill>
                  <a:schemeClr val="accent1"/>
                </a:solidFill>
              </a:rPr>
              <a:t>Fermi </a:t>
            </a:r>
            <a:r>
              <a:rPr lang="it-IT" b="1" dirty="0" err="1">
                <a:solidFill>
                  <a:schemeClr val="accent1"/>
                </a:solidFill>
              </a:rPr>
              <a:t>Function</a:t>
            </a:r>
            <a:r>
              <a:rPr lang="it-IT" b="1" dirty="0">
                <a:solidFill>
                  <a:schemeClr val="accent1"/>
                </a:solidFill>
              </a:rPr>
              <a:t> </a:t>
            </a:r>
          </a:p>
          <a:p>
            <a:pPr marL="0" indent="0">
              <a:buNone/>
            </a:pPr>
            <a:endParaRPr lang="it-IT" b="1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AEC4561D-8FA7-F943-C9F0-3526B59D38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7389" y="892369"/>
            <a:ext cx="2992485" cy="2356912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7CE089F3-0BDB-6FAE-3639-14A86A8562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8765" y="2600647"/>
            <a:ext cx="2774766" cy="2356913"/>
          </a:xfrm>
          <a:prstGeom prst="rect">
            <a:avLst/>
          </a:prstGeom>
        </p:spPr>
      </p:pic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4A594DEE-3487-7FC8-1B80-3782AEE1CC35}"/>
              </a:ext>
            </a:extLst>
          </p:cNvPr>
          <p:cNvSpPr/>
          <p:nvPr/>
        </p:nvSpPr>
        <p:spPr>
          <a:xfrm>
            <a:off x="9403780" y="447425"/>
            <a:ext cx="2363363" cy="31901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69D035D-6C63-BD01-9097-8D2424D652B5}"/>
              </a:ext>
            </a:extLst>
          </p:cNvPr>
          <p:cNvSpPr txBox="1"/>
          <p:nvPr/>
        </p:nvSpPr>
        <p:spPr>
          <a:xfrm>
            <a:off x="9396750" y="479972"/>
            <a:ext cx="23703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50" b="1" dirty="0">
                <a:solidFill>
                  <a:schemeClr val="accent1"/>
                </a:solidFill>
              </a:rPr>
              <a:t>β</a:t>
            </a:r>
            <a:r>
              <a:rPr lang="it-IT" sz="1050" b="1" dirty="0">
                <a:solidFill>
                  <a:schemeClr val="accent1"/>
                </a:solidFill>
              </a:rPr>
              <a:t> </a:t>
            </a:r>
            <a:r>
              <a:rPr lang="it-IT" sz="1050" b="1" dirty="0" err="1">
                <a:solidFill>
                  <a:schemeClr val="accent1"/>
                </a:solidFill>
              </a:rPr>
              <a:t>spectrum</a:t>
            </a:r>
            <a:r>
              <a:rPr lang="it-IT" sz="1050" b="1" dirty="0">
                <a:solidFill>
                  <a:schemeClr val="accent1"/>
                </a:solidFill>
              </a:rPr>
              <a:t> for </a:t>
            </a:r>
            <a:r>
              <a:rPr lang="it-IT" sz="1050" b="1" dirty="0" err="1">
                <a:solidFill>
                  <a:schemeClr val="accent1"/>
                </a:solidFill>
              </a:rPr>
              <a:t>different</a:t>
            </a:r>
            <a:r>
              <a:rPr lang="it-IT" sz="1050" b="1" dirty="0">
                <a:solidFill>
                  <a:schemeClr val="accent1"/>
                </a:solidFill>
              </a:rPr>
              <a:t> m</a:t>
            </a:r>
            <a:r>
              <a:rPr lang="el-GR" sz="1050" b="1" baseline="-25000" dirty="0">
                <a:solidFill>
                  <a:schemeClr val="accent1"/>
                </a:solidFill>
              </a:rPr>
              <a:t>β</a:t>
            </a:r>
            <a:r>
              <a:rPr lang="it-IT" sz="1050" b="1" dirty="0">
                <a:solidFill>
                  <a:schemeClr val="accent1"/>
                </a:solidFill>
              </a:rPr>
              <a:t> </a:t>
            </a:r>
            <a:r>
              <a:rPr lang="it-IT" sz="1050" b="1" dirty="0" err="1">
                <a:solidFill>
                  <a:schemeClr val="accent1"/>
                </a:solidFill>
              </a:rPr>
              <a:t>values</a:t>
            </a:r>
            <a:endParaRPr lang="en-US" sz="1050" dirty="0"/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0EEF2630-721B-3DA2-8835-0625649C5F68}"/>
              </a:ext>
            </a:extLst>
          </p:cNvPr>
          <p:cNvSpPr/>
          <p:nvPr/>
        </p:nvSpPr>
        <p:spPr>
          <a:xfrm>
            <a:off x="1707636" y="5024838"/>
            <a:ext cx="2357023" cy="47399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F281A4F-6CDD-14F9-C680-5CBE843487C8}"/>
              </a:ext>
            </a:extLst>
          </p:cNvPr>
          <p:cNvSpPr txBox="1"/>
          <p:nvPr/>
        </p:nvSpPr>
        <p:spPr>
          <a:xfrm>
            <a:off x="1707636" y="5045777"/>
            <a:ext cx="25928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50" b="1" dirty="0">
                <a:solidFill>
                  <a:schemeClr val="accent1"/>
                </a:solidFill>
              </a:rPr>
              <a:t>β</a:t>
            </a:r>
            <a:r>
              <a:rPr lang="it-IT" sz="1050" b="1" dirty="0">
                <a:solidFill>
                  <a:schemeClr val="accent1"/>
                </a:solidFill>
              </a:rPr>
              <a:t> </a:t>
            </a:r>
            <a:r>
              <a:rPr lang="it-IT" sz="1050" b="1" dirty="0" err="1">
                <a:solidFill>
                  <a:schemeClr val="accent1"/>
                </a:solidFill>
              </a:rPr>
              <a:t>spectrum</a:t>
            </a:r>
            <a:r>
              <a:rPr lang="it-IT" sz="1050" b="1" dirty="0">
                <a:solidFill>
                  <a:schemeClr val="accent1"/>
                </a:solidFill>
              </a:rPr>
              <a:t> for </a:t>
            </a:r>
            <a:r>
              <a:rPr lang="it-IT" sz="1050" b="1" dirty="0" err="1">
                <a:solidFill>
                  <a:schemeClr val="accent1"/>
                </a:solidFill>
              </a:rPr>
              <a:t>different</a:t>
            </a:r>
            <a:r>
              <a:rPr lang="it-IT" sz="1050" b="1" dirty="0">
                <a:solidFill>
                  <a:schemeClr val="accent1"/>
                </a:solidFill>
              </a:rPr>
              <a:t> m</a:t>
            </a:r>
            <a:r>
              <a:rPr lang="el-GR" sz="1050" b="1" baseline="-25000" dirty="0">
                <a:solidFill>
                  <a:schemeClr val="accent1"/>
                </a:solidFill>
              </a:rPr>
              <a:t>β</a:t>
            </a:r>
            <a:r>
              <a:rPr lang="it-IT" sz="1050" b="1" dirty="0">
                <a:solidFill>
                  <a:schemeClr val="accent1"/>
                </a:solidFill>
              </a:rPr>
              <a:t> </a:t>
            </a:r>
            <a:r>
              <a:rPr lang="it-IT" sz="1050" b="1" dirty="0" err="1">
                <a:solidFill>
                  <a:schemeClr val="accent1"/>
                </a:solidFill>
              </a:rPr>
              <a:t>values</a:t>
            </a:r>
            <a:r>
              <a:rPr lang="it-IT" sz="1050" b="1" dirty="0">
                <a:solidFill>
                  <a:schemeClr val="accent1"/>
                </a:solidFill>
              </a:rPr>
              <a:t>:</a:t>
            </a:r>
          </a:p>
          <a:p>
            <a:r>
              <a:rPr lang="it-IT" sz="1050" b="1" dirty="0">
                <a:solidFill>
                  <a:schemeClr val="accent1"/>
                </a:solidFill>
              </a:rPr>
              <a:t>End-point </a:t>
            </a:r>
            <a:r>
              <a:rPr lang="it-IT" sz="1050" b="1" dirty="0" err="1">
                <a:solidFill>
                  <a:schemeClr val="accent1"/>
                </a:solidFill>
              </a:rPr>
              <a:t>region</a:t>
            </a:r>
            <a:endParaRPr lang="it-IT" sz="1050" b="1" dirty="0">
              <a:solidFill>
                <a:schemeClr val="accent1"/>
              </a:solidFill>
            </a:endParaRPr>
          </a:p>
        </p:txBody>
      </p:sp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id="{19A48783-6AD0-809B-FFD9-AD3438146FCF}"/>
              </a:ext>
            </a:extLst>
          </p:cNvPr>
          <p:cNvSpPr txBox="1">
            <a:spLocks/>
          </p:cNvSpPr>
          <p:nvPr/>
        </p:nvSpPr>
        <p:spPr>
          <a:xfrm>
            <a:off x="4674651" y="3217267"/>
            <a:ext cx="7068616" cy="2521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b="1" dirty="0">
                <a:solidFill>
                  <a:schemeClr val="accent1"/>
                </a:solidFill>
              </a:rPr>
              <a:t>Gaussian smearing </a:t>
            </a:r>
            <a:r>
              <a:rPr lang="en-US" dirty="0">
                <a:solidFill>
                  <a:schemeClr val="tx1"/>
                </a:solidFill>
              </a:rPr>
              <a:t>has been applied to the spectrum using an </a:t>
            </a:r>
            <a:r>
              <a:rPr lang="en-US" b="1" dirty="0">
                <a:solidFill>
                  <a:schemeClr val="accent1"/>
                </a:solidFill>
              </a:rPr>
              <a:t>analytical convolution </a:t>
            </a:r>
            <a:r>
              <a:rPr lang="en-US" dirty="0">
                <a:solidFill>
                  <a:schemeClr val="tx1"/>
                </a:solidFill>
              </a:rPr>
              <a:t>with a Gaussian kernel in the range </a:t>
            </a:r>
            <a:r>
              <a:rPr lang="el-GR" b="1" dirty="0">
                <a:solidFill>
                  <a:schemeClr val="accent1"/>
                </a:solidFill>
              </a:rPr>
              <a:t>σ</a:t>
            </a:r>
            <a:r>
              <a:rPr lang="it-IT" b="1" dirty="0">
                <a:solidFill>
                  <a:schemeClr val="accent1"/>
                </a:solidFill>
              </a:rPr>
              <a:t> ∈ [0, 2] eV (m</a:t>
            </a:r>
            <a:r>
              <a:rPr lang="el-GR" b="1" baseline="-25000" dirty="0">
                <a:solidFill>
                  <a:schemeClr val="accent1"/>
                </a:solidFill>
              </a:rPr>
              <a:t>β</a:t>
            </a:r>
            <a:r>
              <a:rPr lang="it-IT" b="1" dirty="0">
                <a:solidFill>
                  <a:schemeClr val="accent1"/>
                </a:solidFill>
              </a:rPr>
              <a:t> ∈ [0, 0.25] eV)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FA606A55-D306-9882-388B-B26CC6C393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4078" y="4119202"/>
            <a:ext cx="3424394" cy="2684146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DEB36AAA-CA29-7108-DA56-C0F46234DF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49372" y="5927173"/>
            <a:ext cx="2898346" cy="531033"/>
          </a:xfrm>
          <a:prstGeom prst="rect">
            <a:avLst/>
          </a:prstGeom>
        </p:spPr>
      </p:pic>
      <p:sp>
        <p:nvSpPr>
          <p:cNvPr id="25" name="Rettangolo con angoli arrotondati 24">
            <a:extLst>
              <a:ext uri="{FF2B5EF4-FFF2-40B4-BE49-F238E27FC236}">
                <a16:creationId xmlns:a16="http://schemas.microsoft.com/office/drawing/2014/main" id="{B7CE4B0B-62FF-61B8-8D6A-F95BB51D1BFA}"/>
              </a:ext>
            </a:extLst>
          </p:cNvPr>
          <p:cNvSpPr/>
          <p:nvPr/>
        </p:nvSpPr>
        <p:spPr>
          <a:xfrm>
            <a:off x="8314979" y="5948459"/>
            <a:ext cx="2992485" cy="531033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ttangolo con angoli arrotondati 25">
            <a:extLst>
              <a:ext uri="{FF2B5EF4-FFF2-40B4-BE49-F238E27FC236}">
                <a16:creationId xmlns:a16="http://schemas.microsoft.com/office/drawing/2014/main" id="{71192D9E-4B7F-CA4D-B0EA-7315771B5CED}"/>
              </a:ext>
            </a:extLst>
          </p:cNvPr>
          <p:cNvSpPr/>
          <p:nvPr/>
        </p:nvSpPr>
        <p:spPr>
          <a:xfrm>
            <a:off x="8314977" y="4530562"/>
            <a:ext cx="2109182" cy="25391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26905B2A-6DFB-5832-E0A7-A687AF4EC4AB}"/>
              </a:ext>
            </a:extLst>
          </p:cNvPr>
          <p:cNvSpPr txBox="1"/>
          <p:nvPr/>
        </p:nvSpPr>
        <p:spPr>
          <a:xfrm>
            <a:off x="8239093" y="4512670"/>
            <a:ext cx="259288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dirty="0">
                <a:solidFill>
                  <a:schemeClr val="accent1"/>
                </a:solidFill>
              </a:rPr>
              <a:t>An </a:t>
            </a:r>
            <a:r>
              <a:rPr lang="it-IT" sz="1050" b="1" dirty="0" err="1">
                <a:solidFill>
                  <a:schemeClr val="accent1"/>
                </a:solidFill>
              </a:rPr>
              <a:t>example</a:t>
            </a:r>
            <a:r>
              <a:rPr lang="it-IT" sz="1050" b="1" dirty="0">
                <a:solidFill>
                  <a:schemeClr val="accent1"/>
                </a:solidFill>
              </a:rPr>
              <a:t> of </a:t>
            </a:r>
            <a:r>
              <a:rPr lang="it-IT" sz="1050" b="1" dirty="0" err="1">
                <a:solidFill>
                  <a:schemeClr val="accent1"/>
                </a:solidFill>
              </a:rPr>
              <a:t>Gaussian</a:t>
            </a:r>
            <a:r>
              <a:rPr lang="it-IT" sz="1050" b="1" dirty="0">
                <a:solidFill>
                  <a:schemeClr val="accent1"/>
                </a:solidFill>
              </a:rPr>
              <a:t> </a:t>
            </a:r>
            <a:r>
              <a:rPr lang="it-IT" sz="1050" b="1" dirty="0" err="1">
                <a:solidFill>
                  <a:schemeClr val="accent1"/>
                </a:solidFill>
              </a:rPr>
              <a:t>smearing</a:t>
            </a:r>
            <a:r>
              <a:rPr lang="it-IT" sz="1050" b="1" dirty="0">
                <a:solidFill>
                  <a:schemeClr val="accent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1435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741CC4-99F8-B87B-1269-C445357B8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A293-2890-BD8C-5ADD-5E19B1BD5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BA6B501-C373-28AF-3E0D-673A3A5B6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50259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it-IT" dirty="0" err="1">
                <a:solidFill>
                  <a:schemeClr val="accent1"/>
                </a:solidFill>
              </a:rPr>
              <a:t>Exclusion</a:t>
            </a:r>
            <a:r>
              <a:rPr lang="it-IT" dirty="0">
                <a:solidFill>
                  <a:schemeClr val="accent1"/>
                </a:solidFill>
              </a:rPr>
              <a:t> </a:t>
            </a:r>
            <a:r>
              <a:rPr lang="it-IT" dirty="0" err="1">
                <a:solidFill>
                  <a:schemeClr val="accent1"/>
                </a:solidFill>
              </a:rPr>
              <a:t>sensitivity</a:t>
            </a:r>
            <a:r>
              <a:rPr lang="it-IT" dirty="0">
                <a:solidFill>
                  <a:schemeClr val="accent1"/>
                </a:solidFill>
              </a:rPr>
              <a:t> to neutrino mass:</a:t>
            </a:r>
            <a:br>
              <a:rPr lang="it-IT" sz="2400" dirty="0">
                <a:solidFill>
                  <a:schemeClr val="accent1"/>
                </a:solidFill>
              </a:rPr>
            </a:br>
            <a:r>
              <a:rPr lang="it-IT" sz="2400" dirty="0" err="1">
                <a:solidFill>
                  <a:schemeClr val="accent1"/>
                </a:solidFill>
              </a:rPr>
              <a:t>Counting</a:t>
            </a:r>
            <a:r>
              <a:rPr lang="it-IT" sz="2400" dirty="0">
                <a:solidFill>
                  <a:schemeClr val="accent1"/>
                </a:solidFill>
              </a:rPr>
              <a:t> </a:t>
            </a:r>
            <a:r>
              <a:rPr lang="it-IT" sz="2400" dirty="0" err="1">
                <a:solidFill>
                  <a:schemeClr val="accent1"/>
                </a:solidFill>
              </a:rPr>
              <a:t>method</a:t>
            </a:r>
            <a:endParaRPr lang="en-US" sz="2400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D21F9B0A-A4AA-C770-D5BB-29BED4205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106E2546-46E6-A45E-1E6A-33BE21A6E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7FB25BD-99CB-1130-7083-3DAB2D3785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133" y="6488837"/>
            <a:ext cx="911939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2/07/2025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E4831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C9F2C57-499E-B4AB-EBC1-C42AA2388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488843"/>
            <a:ext cx="6297612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Leonardo Perna|Gran Sasso Science Institute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E4831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A639A8-2E7C-7ADE-ECDA-F2770435D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7093" y="6498561"/>
            <a:ext cx="683339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DA9B5A-6BC9-4183-9364-B7A8801E75DE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E4831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EAED046B-D810-920C-2208-1CBD2CE564D1}"/>
              </a:ext>
            </a:extLst>
          </p:cNvPr>
          <p:cNvSpPr/>
          <p:nvPr/>
        </p:nvSpPr>
        <p:spPr>
          <a:xfrm>
            <a:off x="5889330" y="2409084"/>
            <a:ext cx="3435405" cy="47399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DDF00866-63C5-12E4-2E9B-B5B152281713}"/>
              </a:ext>
            </a:extLst>
          </p:cNvPr>
          <p:cNvSpPr/>
          <p:nvPr/>
        </p:nvSpPr>
        <p:spPr>
          <a:xfrm>
            <a:off x="1598189" y="2193649"/>
            <a:ext cx="2545930" cy="90486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AAB63E0F-D3DC-5B4D-A7F3-E4CB8550A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083" y="3493060"/>
            <a:ext cx="4037281" cy="371053"/>
          </a:xfrm>
          <a:prstGeom prst="rect">
            <a:avLst/>
          </a:prstGeom>
        </p:spPr>
      </p:pic>
      <p:sp>
        <p:nvSpPr>
          <p:cNvPr id="29" name="Rettangolo con angoli arrotondati 28">
            <a:extLst>
              <a:ext uri="{FF2B5EF4-FFF2-40B4-BE49-F238E27FC236}">
                <a16:creationId xmlns:a16="http://schemas.microsoft.com/office/drawing/2014/main" id="{A222BC7C-CFBF-4142-D484-5C75E5141A03}"/>
              </a:ext>
            </a:extLst>
          </p:cNvPr>
          <p:cNvSpPr/>
          <p:nvPr/>
        </p:nvSpPr>
        <p:spPr>
          <a:xfrm>
            <a:off x="1598189" y="3441591"/>
            <a:ext cx="4131071" cy="473993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34" name="Immagine 33">
            <a:extLst>
              <a:ext uri="{FF2B5EF4-FFF2-40B4-BE49-F238E27FC236}">
                <a16:creationId xmlns:a16="http://schemas.microsoft.com/office/drawing/2014/main" id="{E72FF9C1-D31D-F7B1-E042-2321B3B0AB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5831" y="4480023"/>
            <a:ext cx="1416278" cy="517091"/>
          </a:xfrm>
          <a:prstGeom prst="rect">
            <a:avLst/>
          </a:prstGeom>
        </p:spPr>
      </p:pic>
      <p:sp>
        <p:nvSpPr>
          <p:cNvPr id="35" name="Rettangolo con angoli arrotondati 34">
            <a:extLst>
              <a:ext uri="{FF2B5EF4-FFF2-40B4-BE49-F238E27FC236}">
                <a16:creationId xmlns:a16="http://schemas.microsoft.com/office/drawing/2014/main" id="{7365BD72-3A84-722A-E57A-51414A11C508}"/>
              </a:ext>
            </a:extLst>
          </p:cNvPr>
          <p:cNvSpPr/>
          <p:nvPr/>
        </p:nvSpPr>
        <p:spPr>
          <a:xfrm>
            <a:off x="7145831" y="4492278"/>
            <a:ext cx="1416278" cy="517091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4" name="Freccia a destra 43">
            <a:extLst>
              <a:ext uri="{FF2B5EF4-FFF2-40B4-BE49-F238E27FC236}">
                <a16:creationId xmlns:a16="http://schemas.microsoft.com/office/drawing/2014/main" id="{6886B6B4-D9BB-3AF5-037A-BB4E6C3E09BF}"/>
              </a:ext>
            </a:extLst>
          </p:cNvPr>
          <p:cNvSpPr/>
          <p:nvPr/>
        </p:nvSpPr>
        <p:spPr>
          <a:xfrm rot="5400000">
            <a:off x="4951500" y="3940830"/>
            <a:ext cx="365124" cy="7646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ccia a destra 44">
            <a:extLst>
              <a:ext uri="{FF2B5EF4-FFF2-40B4-BE49-F238E27FC236}">
                <a16:creationId xmlns:a16="http://schemas.microsoft.com/office/drawing/2014/main" id="{C3232184-E5F6-F3C6-2A06-5D83986C8360}"/>
              </a:ext>
            </a:extLst>
          </p:cNvPr>
          <p:cNvSpPr/>
          <p:nvPr/>
        </p:nvSpPr>
        <p:spPr>
          <a:xfrm>
            <a:off x="5707908" y="3657002"/>
            <a:ext cx="365124" cy="7646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7F1FDE88-BDF9-639F-BD9D-3E610E481A8B}"/>
              </a:ext>
            </a:extLst>
          </p:cNvPr>
          <p:cNvSpPr txBox="1"/>
          <p:nvPr/>
        </p:nvSpPr>
        <p:spPr>
          <a:xfrm>
            <a:off x="6056851" y="3573112"/>
            <a:ext cx="4142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accent1"/>
                </a:solidFill>
              </a:rPr>
              <a:t>0.5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82979714-4305-2770-F036-A574FCB82C3D}"/>
              </a:ext>
            </a:extLst>
          </p:cNvPr>
          <p:cNvSpPr txBox="1"/>
          <p:nvPr/>
        </p:nvSpPr>
        <p:spPr>
          <a:xfrm>
            <a:off x="4834642" y="4136460"/>
            <a:ext cx="6517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accent1"/>
                </a:solidFill>
              </a:rPr>
              <a:t>3 years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0E6AF502-0F03-4A87-2504-8C25CA7468DB}"/>
              </a:ext>
            </a:extLst>
          </p:cNvPr>
          <p:cNvSpPr txBox="1"/>
          <p:nvPr/>
        </p:nvSpPr>
        <p:spPr>
          <a:xfrm>
            <a:off x="1969999" y="3117464"/>
            <a:ext cx="15328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accent1"/>
                </a:solidFill>
              </a:rPr>
              <a:t>1-10-100 </a:t>
            </a:r>
            <a:r>
              <a:rPr lang="el-GR" sz="1050" b="1" dirty="0">
                <a:solidFill>
                  <a:schemeClr val="accent1"/>
                </a:solidFill>
              </a:rPr>
              <a:t>μ</a:t>
            </a:r>
            <a:r>
              <a:rPr lang="en-US" sz="1050" b="1" dirty="0">
                <a:solidFill>
                  <a:schemeClr val="accent1"/>
                </a:solidFill>
              </a:rPr>
              <a:t>g</a:t>
            </a:r>
            <a:endParaRPr lang="el-GR" sz="1050" b="1" dirty="0">
              <a:solidFill>
                <a:schemeClr val="accent1"/>
              </a:solidFill>
            </a:endParaRPr>
          </a:p>
        </p:txBody>
      </p:sp>
      <p:sp>
        <p:nvSpPr>
          <p:cNvPr id="49" name="Freccia a destra 48">
            <a:extLst>
              <a:ext uri="{FF2B5EF4-FFF2-40B4-BE49-F238E27FC236}">
                <a16:creationId xmlns:a16="http://schemas.microsoft.com/office/drawing/2014/main" id="{113DB262-4B58-CA24-7899-1907618FBD16}"/>
              </a:ext>
            </a:extLst>
          </p:cNvPr>
          <p:cNvSpPr/>
          <p:nvPr/>
        </p:nvSpPr>
        <p:spPr>
          <a:xfrm rot="16200000">
            <a:off x="2244851" y="3376324"/>
            <a:ext cx="165784" cy="7590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6ED79C4-09B5-866A-F6F3-C59B4EE9FD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1698" y="2491719"/>
            <a:ext cx="3376259" cy="275915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8548B996-EE35-006B-B6CB-1FCB42F7C5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3177" y="3644323"/>
            <a:ext cx="3508663" cy="2967923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D7EC69BF-9251-321A-8ED0-C3F4F2599D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3178" y="3644323"/>
            <a:ext cx="3508662" cy="2967923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523C5605-EF6F-F1FF-7758-B51126802C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0107" y="2214184"/>
            <a:ext cx="2308947" cy="836615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FFA52E-E83F-5173-C3CC-B9C6A6C0B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1446834"/>
            <a:ext cx="7843749" cy="52283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The considered quantities are the </a:t>
            </a:r>
            <a:r>
              <a:rPr lang="en-US" b="1" dirty="0">
                <a:solidFill>
                  <a:schemeClr val="accent1"/>
                </a:solidFill>
              </a:rPr>
              <a:t>number of counts</a:t>
            </a:r>
            <a:r>
              <a:rPr lang="en-US" dirty="0">
                <a:solidFill>
                  <a:schemeClr val="tx1"/>
                </a:solidFill>
              </a:rPr>
              <a:t> of events </a:t>
            </a:r>
            <a:r>
              <a:rPr lang="en-US" b="1" dirty="0">
                <a:solidFill>
                  <a:schemeClr val="accent1"/>
                </a:solidFill>
              </a:rPr>
              <a:t>exceeding</a:t>
            </a:r>
            <a:r>
              <a:rPr lang="en-US" dirty="0">
                <a:solidFill>
                  <a:schemeClr val="tx1"/>
                </a:solidFill>
              </a:rPr>
              <a:t> the </a:t>
            </a:r>
            <a:r>
              <a:rPr lang="en-US" b="1" dirty="0">
                <a:solidFill>
                  <a:schemeClr val="accent1"/>
                </a:solidFill>
              </a:rPr>
              <a:t>energy threshold: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considered </a:t>
            </a:r>
            <a:r>
              <a:rPr lang="en-US" b="1" dirty="0">
                <a:solidFill>
                  <a:schemeClr val="accent1"/>
                </a:solidFill>
              </a:rPr>
              <a:t>test statistic </a:t>
            </a:r>
            <a:r>
              <a:rPr lang="en-US" dirty="0">
                <a:solidFill>
                  <a:schemeClr val="tx1"/>
                </a:solidFill>
              </a:rPr>
              <a:t>(Gaussian distributed)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accent1"/>
                </a:solidFill>
              </a:rPr>
              <a:t>Interpolating the m</a:t>
            </a:r>
            <a:r>
              <a:rPr lang="el-GR" b="1" baseline="-25000" dirty="0">
                <a:solidFill>
                  <a:schemeClr val="accent1"/>
                </a:solidFill>
              </a:rPr>
              <a:t>β</a:t>
            </a:r>
            <a:r>
              <a:rPr lang="en-US" b="1" dirty="0">
                <a:solidFill>
                  <a:schemeClr val="accent1"/>
                </a:solidFill>
              </a:rPr>
              <a:t> value corresponding to z = 1.64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allows to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   </a:t>
            </a:r>
            <a:r>
              <a:rPr lang="en-US" b="1" dirty="0">
                <a:solidFill>
                  <a:schemeClr val="accent1"/>
                </a:solidFill>
              </a:rPr>
              <a:t>extract the 90% CL exclusion sensitivity </a:t>
            </a:r>
            <a:r>
              <a:rPr lang="en-US" dirty="0">
                <a:solidFill>
                  <a:schemeClr val="tx1"/>
                </a:solidFill>
              </a:rPr>
              <a:t>to neutrino mass </a:t>
            </a:r>
            <a:r>
              <a:rPr lang="en-US" b="1" dirty="0">
                <a:solidFill>
                  <a:schemeClr val="accent1"/>
                </a:solidFill>
              </a:rPr>
              <a:t>m</a:t>
            </a:r>
            <a:r>
              <a:rPr lang="el-GR" b="1" baseline="-25000" dirty="0">
                <a:solidFill>
                  <a:schemeClr val="accent1"/>
                </a:solidFill>
              </a:rPr>
              <a:t>β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endParaRPr lang="it-IT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it-IT" b="1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981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97FD0C-8848-B857-7A57-240C0BE68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441ED3E-930A-6B58-4160-52370D713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C02CF46-3E69-3B1D-C520-C597AD81D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B3A6D7DC-4F23-4EFA-023B-AAFA1FFEE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A26E94C-F2D0-9288-E6F7-93F24F66E7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133" y="6488837"/>
            <a:ext cx="911939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2/07/2025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E4831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95E60A4-9373-604D-6058-5B3B9AC24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488843"/>
            <a:ext cx="6297612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Leonardo Perna|Gran Sasso Science Institute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E4831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E57BBFD-E64E-AC12-17F5-D3F969D19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7093" y="6498561"/>
            <a:ext cx="683339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DA9B5A-6BC9-4183-9364-B7A8801E75DE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E4831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39912323-449B-1AE8-A1AA-AFD10B4A927C}"/>
              </a:ext>
            </a:extLst>
          </p:cNvPr>
          <p:cNvSpPr/>
          <p:nvPr/>
        </p:nvSpPr>
        <p:spPr>
          <a:xfrm>
            <a:off x="2599845" y="875192"/>
            <a:ext cx="1737263" cy="52322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FF3B3F47-6C09-7156-54F5-66EAFCC11C4D}"/>
              </a:ext>
            </a:extLst>
          </p:cNvPr>
          <p:cNvSpPr/>
          <p:nvPr/>
        </p:nvSpPr>
        <p:spPr>
          <a:xfrm>
            <a:off x="6839825" y="520648"/>
            <a:ext cx="3531765" cy="1016867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7E4E3FE-B050-FF7D-BED8-A41589A00F0F}"/>
              </a:ext>
            </a:extLst>
          </p:cNvPr>
          <p:cNvSpPr txBox="1"/>
          <p:nvPr/>
        </p:nvSpPr>
        <p:spPr>
          <a:xfrm>
            <a:off x="2541122" y="875192"/>
            <a:ext cx="1854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This work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E6BDCEA-1234-D5C7-F828-95B184536DEC}"/>
              </a:ext>
            </a:extLst>
          </p:cNvPr>
          <p:cNvSpPr txBox="1"/>
          <p:nvPr/>
        </p:nvSpPr>
        <p:spPr>
          <a:xfrm>
            <a:off x="6978778" y="552027"/>
            <a:ext cx="32538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accent1"/>
                </a:solidFill>
              </a:rPr>
              <a:t>PTOLEMY </a:t>
            </a:r>
            <a:r>
              <a:rPr lang="it-IT" sz="1400" b="1" dirty="0" err="1">
                <a:solidFill>
                  <a:schemeClr val="accent1"/>
                </a:solidFill>
              </a:rPr>
              <a:t>collaboration</a:t>
            </a:r>
            <a:r>
              <a:rPr lang="it-IT" sz="1400" b="1" dirty="0">
                <a:solidFill>
                  <a:schemeClr val="accent1"/>
                </a:solidFill>
              </a:rPr>
              <a:t> </a:t>
            </a:r>
            <a:r>
              <a:rPr lang="it-IT" sz="1400" b="1" dirty="0" err="1">
                <a:solidFill>
                  <a:schemeClr val="accent1"/>
                </a:solidFill>
              </a:rPr>
              <a:t>results</a:t>
            </a:r>
            <a:endParaRPr lang="it-IT" sz="1400" b="1" dirty="0">
              <a:solidFill>
                <a:schemeClr val="accent1"/>
              </a:solidFill>
            </a:endParaRPr>
          </a:p>
          <a:p>
            <a:r>
              <a:rPr lang="it-IT" sz="1400" b="1" dirty="0">
                <a:solidFill>
                  <a:schemeClr val="accent1"/>
                </a:solidFill>
              </a:rPr>
              <a:t>Credits: Nicola Rossi (2024)  –  </a:t>
            </a:r>
            <a:r>
              <a:rPr lang="it-IT" sz="1400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Review on </a:t>
            </a:r>
            <a:r>
              <a:rPr lang="it-IT" sz="1400" b="1" dirty="0" err="1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sensitivity</a:t>
            </a:r>
            <a:r>
              <a:rPr lang="it-IT" sz="1400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to neutrino mass</a:t>
            </a:r>
            <a:endParaRPr lang="en-US" sz="1400" dirty="0">
              <a:solidFill>
                <a:srgbClr val="0070C0"/>
              </a:solidFill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A542C854-345C-22E5-1711-469C58C776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823" y="1737677"/>
            <a:ext cx="6214002" cy="455455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40CA1F4-DDBF-364A-ABAA-CE0BCEE4C7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477" y="1568234"/>
            <a:ext cx="5591346" cy="463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486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575B8B-3B2E-D996-81F7-FF8C0EE84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15D8BC6-488D-8DCB-8ED2-CC0378119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295BD51-347C-B38E-2D61-519204402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1" y="502592"/>
            <a:ext cx="942957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err="1">
                <a:solidFill>
                  <a:schemeClr val="accent1"/>
                </a:solidFill>
              </a:rPr>
              <a:t>Exclusion</a:t>
            </a:r>
            <a:r>
              <a:rPr lang="it-IT" dirty="0">
                <a:solidFill>
                  <a:schemeClr val="accent1"/>
                </a:solidFill>
              </a:rPr>
              <a:t> &amp; Discovery </a:t>
            </a:r>
            <a:r>
              <a:rPr lang="it-IT" dirty="0" err="1">
                <a:solidFill>
                  <a:schemeClr val="accent1"/>
                </a:solidFill>
              </a:rPr>
              <a:t>sensitivity</a:t>
            </a:r>
            <a:r>
              <a:rPr lang="it-IT" dirty="0">
                <a:solidFill>
                  <a:schemeClr val="accent1"/>
                </a:solidFill>
              </a:rPr>
              <a:t> to neutrino mass:</a:t>
            </a:r>
            <a:br>
              <a:rPr lang="it-IT" sz="2400" dirty="0">
                <a:solidFill>
                  <a:schemeClr val="accent1"/>
                </a:solidFill>
              </a:rPr>
            </a:br>
            <a:r>
              <a:rPr lang="it-IT" sz="2400" dirty="0" err="1">
                <a:solidFill>
                  <a:schemeClr val="accent1"/>
                </a:solidFill>
              </a:rPr>
              <a:t>Profile</a:t>
            </a:r>
            <a:r>
              <a:rPr lang="it-IT" sz="2400" dirty="0">
                <a:solidFill>
                  <a:schemeClr val="accent1"/>
                </a:solidFill>
              </a:rPr>
              <a:t> </a:t>
            </a:r>
            <a:r>
              <a:rPr lang="it-IT" sz="2400" dirty="0" err="1">
                <a:solidFill>
                  <a:schemeClr val="accent1"/>
                </a:solidFill>
              </a:rPr>
              <a:t>likelihood</a:t>
            </a:r>
            <a:r>
              <a:rPr lang="it-IT" sz="2400" dirty="0">
                <a:solidFill>
                  <a:schemeClr val="accent1"/>
                </a:solidFill>
              </a:rPr>
              <a:t> </a:t>
            </a:r>
            <a:r>
              <a:rPr lang="it-IT" sz="2400" dirty="0" err="1">
                <a:solidFill>
                  <a:schemeClr val="accent1"/>
                </a:solidFill>
              </a:rPr>
              <a:t>method</a:t>
            </a:r>
            <a:endParaRPr lang="en-US" sz="2400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110A3EC-B01B-7DDA-9DD4-B5CB3CDA6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F1030E9-C9F3-E8D2-03E4-564B4E520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1F70E69-D804-CA50-31D9-580E24301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133" y="6488837"/>
            <a:ext cx="911939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2/07/2025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E4831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AD01ED3-AF0C-C336-2394-B6CC56A16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488843"/>
            <a:ext cx="6297612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Leonardo Perna|Gran Sasso Science Institute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E4831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47C10EF-5962-E62D-52BB-5803F18A0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7093" y="6498561"/>
            <a:ext cx="683339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DA9B5A-6BC9-4183-9364-B7A8801E75DE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E4831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EE66E55-1622-3119-0E50-97E04A318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260567"/>
            <a:ext cx="7843749" cy="5228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The considered </a:t>
            </a:r>
            <a:r>
              <a:rPr lang="en-US" b="1" dirty="0">
                <a:solidFill>
                  <a:schemeClr val="accent1"/>
                </a:solidFill>
              </a:rPr>
              <a:t>test statistic </a:t>
            </a:r>
            <a:r>
              <a:rPr lang="en-US" dirty="0">
                <a:solidFill>
                  <a:schemeClr val="tx1"/>
                </a:solidFill>
              </a:rPr>
              <a:t>is the </a:t>
            </a:r>
            <a:r>
              <a:rPr lang="en-US" b="1" dirty="0">
                <a:solidFill>
                  <a:schemeClr val="accent1"/>
                </a:solidFill>
              </a:rPr>
              <a:t>profile likelihood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it-IT" b="1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C6E69FF-C810-D074-DF31-BC8E85BD1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532" y="2889998"/>
            <a:ext cx="1675815" cy="669162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DEC4B73F-0606-A84D-1DE9-BB3673ED54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2281" y="2974741"/>
            <a:ext cx="2342852" cy="499676"/>
          </a:xfrm>
          <a:prstGeom prst="rect">
            <a:avLst/>
          </a:prstGeom>
        </p:spPr>
      </p:pic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3781143C-C21E-DC25-FDBE-7B4B3B15DAEB}"/>
              </a:ext>
            </a:extLst>
          </p:cNvPr>
          <p:cNvSpPr/>
          <p:nvPr/>
        </p:nvSpPr>
        <p:spPr>
          <a:xfrm>
            <a:off x="4799597" y="2986430"/>
            <a:ext cx="2465270" cy="47399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0C373AFE-67D8-16DC-28FE-360A9CD15A52}"/>
              </a:ext>
            </a:extLst>
          </p:cNvPr>
          <p:cNvSpPr/>
          <p:nvPr/>
        </p:nvSpPr>
        <p:spPr>
          <a:xfrm>
            <a:off x="1594844" y="2880406"/>
            <a:ext cx="2465270" cy="67875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612624A8-2F42-E7AA-44E9-F2C63AC69F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9755" y="4501194"/>
            <a:ext cx="2726191" cy="1226223"/>
          </a:xfrm>
          <a:prstGeom prst="rect">
            <a:avLst/>
          </a:prstGeom>
        </p:spPr>
      </p:pic>
      <p:sp>
        <p:nvSpPr>
          <p:cNvPr id="30" name="Rettangolo con angoli arrotondati 29">
            <a:extLst>
              <a:ext uri="{FF2B5EF4-FFF2-40B4-BE49-F238E27FC236}">
                <a16:creationId xmlns:a16="http://schemas.microsoft.com/office/drawing/2014/main" id="{C8735B40-28B0-E9EB-7EFC-4D2C111FB208}"/>
              </a:ext>
            </a:extLst>
          </p:cNvPr>
          <p:cNvSpPr/>
          <p:nvPr/>
        </p:nvSpPr>
        <p:spPr>
          <a:xfrm>
            <a:off x="1552819" y="4412046"/>
            <a:ext cx="5422127" cy="1436217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2" name="Freccia a destra 31">
            <a:extLst>
              <a:ext uri="{FF2B5EF4-FFF2-40B4-BE49-F238E27FC236}">
                <a16:creationId xmlns:a16="http://schemas.microsoft.com/office/drawing/2014/main" id="{FF450C70-7DDA-D80C-B79D-CC99F2C5F7B4}"/>
              </a:ext>
            </a:extLst>
          </p:cNvPr>
          <p:cNvSpPr/>
          <p:nvPr/>
        </p:nvSpPr>
        <p:spPr>
          <a:xfrm>
            <a:off x="4273981" y="4735351"/>
            <a:ext cx="331575" cy="13643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ccia a destra 35">
            <a:extLst>
              <a:ext uri="{FF2B5EF4-FFF2-40B4-BE49-F238E27FC236}">
                <a16:creationId xmlns:a16="http://schemas.microsoft.com/office/drawing/2014/main" id="{32774133-AC5C-9741-5C69-791433E53236}"/>
              </a:ext>
            </a:extLst>
          </p:cNvPr>
          <p:cNvSpPr/>
          <p:nvPr/>
        </p:nvSpPr>
        <p:spPr>
          <a:xfrm>
            <a:off x="4290917" y="5337381"/>
            <a:ext cx="331575" cy="13643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7EE782E9-4134-5DF5-D730-3154801D0308}"/>
              </a:ext>
            </a:extLst>
          </p:cNvPr>
          <p:cNvSpPr txBox="1"/>
          <p:nvPr/>
        </p:nvSpPr>
        <p:spPr>
          <a:xfrm>
            <a:off x="4622272" y="5220150"/>
            <a:ext cx="2477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Discovery sensitivity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86E2CA23-55C7-87F3-0CF0-ADC7F9DC3A87}"/>
              </a:ext>
            </a:extLst>
          </p:cNvPr>
          <p:cNvSpPr txBox="1"/>
          <p:nvPr/>
        </p:nvSpPr>
        <p:spPr>
          <a:xfrm>
            <a:off x="4622272" y="4598309"/>
            <a:ext cx="2477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Exclusion sensitivity</a:t>
            </a:r>
          </a:p>
        </p:txBody>
      </p:sp>
      <p:pic>
        <p:nvPicPr>
          <p:cNvPr id="40" name="Immagine 39">
            <a:extLst>
              <a:ext uri="{FF2B5EF4-FFF2-40B4-BE49-F238E27FC236}">
                <a16:creationId xmlns:a16="http://schemas.microsoft.com/office/drawing/2014/main" id="{4F9090BD-4BFC-9CFE-9104-0BCB501294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1697" y="1812130"/>
            <a:ext cx="4638904" cy="3499237"/>
          </a:xfrm>
          <a:prstGeom prst="rect">
            <a:avLst/>
          </a:prstGeom>
        </p:spPr>
      </p:pic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17AC0510-6FC5-4A3A-AF2B-09C7A475775B}"/>
              </a:ext>
            </a:extLst>
          </p:cNvPr>
          <p:cNvSpPr txBox="1"/>
          <p:nvPr/>
        </p:nvSpPr>
        <p:spPr>
          <a:xfrm>
            <a:off x="9302069" y="4989077"/>
            <a:ext cx="1627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[Cowan-2011]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081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7D444D-D0E3-C041-F379-B9D59AE50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3A3DE0E-370A-EC44-3E7B-051D5F42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471CCCEC-1956-7E8F-6701-664B9CD3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BEEF65AF-3B64-1549-ADBF-13B734036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F25C034-D6F8-97BA-9A53-ACA1E4245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133" y="6488837"/>
            <a:ext cx="911939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2/07/2025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E4831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59D84B-9966-A06B-C66B-5763D82E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488843"/>
            <a:ext cx="6297612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Leonardo Perna|Gran Sasso Science Institute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E4831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AC5CDB2-4DA8-D721-8CDF-4BA4EF808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7093" y="6498561"/>
            <a:ext cx="683339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DA9B5A-6BC9-4183-9364-B7A8801E75DE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E4831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231D86F5-E127-ACB9-24B6-0689D849091D}"/>
              </a:ext>
            </a:extLst>
          </p:cNvPr>
          <p:cNvSpPr/>
          <p:nvPr/>
        </p:nvSpPr>
        <p:spPr>
          <a:xfrm>
            <a:off x="867767" y="179624"/>
            <a:ext cx="4954198" cy="954106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29ECD76-F2A0-C35A-D800-EB14E2E84952}"/>
              </a:ext>
            </a:extLst>
          </p:cNvPr>
          <p:cNvSpPr txBox="1"/>
          <p:nvPr/>
        </p:nvSpPr>
        <p:spPr>
          <a:xfrm>
            <a:off x="867767" y="179623"/>
            <a:ext cx="49541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E48312"/>
                </a:solidFill>
                <a:latin typeface="Trebuchet MS" panose="020B0603020202020204"/>
              </a:rPr>
              <a:t>PL method: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E48312"/>
                </a:solidFill>
                <a:latin typeface="Trebuchet MS" panose="020B0603020202020204"/>
              </a:rPr>
              <a:t>90% CL exclusion sensitivity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4831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3785B98F-A1AC-AF53-7827-101A45A6B04C}"/>
              </a:ext>
            </a:extLst>
          </p:cNvPr>
          <p:cNvSpPr/>
          <p:nvPr/>
        </p:nvSpPr>
        <p:spPr>
          <a:xfrm>
            <a:off x="6801065" y="189342"/>
            <a:ext cx="4954198" cy="954106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C4AB125-9608-9D8D-7249-8B140343C4EC}"/>
              </a:ext>
            </a:extLst>
          </p:cNvPr>
          <p:cNvSpPr txBox="1"/>
          <p:nvPr/>
        </p:nvSpPr>
        <p:spPr>
          <a:xfrm>
            <a:off x="6826235" y="179623"/>
            <a:ext cx="49541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E48312"/>
                </a:solidFill>
                <a:latin typeface="Trebuchet MS" panose="020B0603020202020204"/>
              </a:rPr>
              <a:t>PL method: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E48312"/>
                </a:solidFill>
                <a:latin typeface="Trebuchet MS" panose="020B0603020202020204"/>
              </a:rPr>
              <a:t>3</a:t>
            </a:r>
            <a:r>
              <a:rPr lang="el-GR" sz="2800" b="1" dirty="0">
                <a:solidFill>
                  <a:schemeClr val="accent1"/>
                </a:solidFill>
              </a:rPr>
              <a:t>σ</a:t>
            </a:r>
            <a:r>
              <a:rPr lang="it-IT" sz="2800" dirty="0"/>
              <a:t> </a:t>
            </a:r>
            <a:r>
              <a:rPr lang="en-US" sz="2800" b="1" dirty="0">
                <a:solidFill>
                  <a:srgbClr val="E48312"/>
                </a:solidFill>
                <a:latin typeface="Trebuchet MS" panose="020B0603020202020204"/>
              </a:rPr>
              <a:t>CL discovery sensitivity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4831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ADEB7F3-C998-1068-66DC-8A2C799D5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" y="1496453"/>
            <a:ext cx="6015808" cy="4986704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F6770DC0-E02E-91D1-6180-601044263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6191" y="1492413"/>
            <a:ext cx="6015809" cy="498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15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476518-B423-EEB7-DDBD-CFB4D7F0D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4F63AEB-85AB-A3E5-D688-115785ABB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93DBC7B-0034-6A21-393E-E456BE55F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502592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Graphene-induced spectral deformations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05EAD716-4E41-5A9F-5C76-ACBCF7AD6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8CCF22F-4382-D683-7F4C-39B4435D7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14DD73F-7576-2933-152F-43A34D65B1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133" y="6488837"/>
            <a:ext cx="911939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2/07/2025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E4831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A77971-686F-3F43-002A-5220DE3C4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488843"/>
            <a:ext cx="6297612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Leonardo Perna|Gran Sasso Science Institute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E4831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C60534E-B4DA-2048-A88C-986775F0F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7093" y="6498561"/>
            <a:ext cx="683339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DA9B5A-6BC9-4183-9364-B7A8801E75DE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E4831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81094A9-3CB4-F04F-321F-6E3D2FE4F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1" y="834951"/>
            <a:ext cx="9446351" cy="52283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b="1" dirty="0">
              <a:solidFill>
                <a:schemeClr val="accent1"/>
              </a:solidFill>
            </a:endParaRPr>
          </a:p>
          <a:p>
            <a:r>
              <a:rPr lang="en-US" b="1" dirty="0">
                <a:solidFill>
                  <a:schemeClr val="accent1"/>
                </a:solidFill>
              </a:rPr>
              <a:t>Discrete spectrum:</a:t>
            </a:r>
            <a:r>
              <a:rPr lang="en-US" dirty="0">
                <a:solidFill>
                  <a:schemeClr val="tx1"/>
                </a:solidFill>
              </a:rPr>
              <a:t> bound final state - </a:t>
            </a:r>
            <a:r>
              <a:rPr lang="en-US" b="1" baseline="30000" dirty="0">
                <a:solidFill>
                  <a:schemeClr val="accent1"/>
                </a:solidFill>
              </a:rPr>
              <a:t>3</a:t>
            </a:r>
            <a:r>
              <a:rPr lang="en-US" b="1" dirty="0">
                <a:solidFill>
                  <a:schemeClr val="accent1"/>
                </a:solidFill>
              </a:rPr>
              <a:t>He</a:t>
            </a:r>
            <a:r>
              <a:rPr lang="en-US" b="1" baseline="30000" dirty="0">
                <a:solidFill>
                  <a:schemeClr val="accent1"/>
                </a:solidFill>
              </a:rPr>
              <a:t>+</a:t>
            </a:r>
            <a:r>
              <a:rPr lang="en-US" b="1" dirty="0">
                <a:solidFill>
                  <a:schemeClr val="accent1"/>
                </a:solidFill>
              </a:rPr>
              <a:t> remains bound to the graphene </a:t>
            </a:r>
          </a:p>
          <a:p>
            <a:r>
              <a:rPr lang="en-US" b="1" dirty="0">
                <a:solidFill>
                  <a:schemeClr val="accent1"/>
                </a:solidFill>
              </a:rPr>
              <a:t>Continuous spectrum: </a:t>
            </a:r>
            <a:r>
              <a:rPr lang="en-US" dirty="0">
                <a:solidFill>
                  <a:schemeClr val="tx1"/>
                </a:solidFill>
              </a:rPr>
              <a:t>ionized final state – </a:t>
            </a:r>
            <a:r>
              <a:rPr lang="en-US" b="1" baseline="30000" dirty="0">
                <a:solidFill>
                  <a:schemeClr val="accent1"/>
                </a:solidFill>
              </a:rPr>
              <a:t>3</a:t>
            </a:r>
            <a:r>
              <a:rPr lang="en-US" b="1" dirty="0">
                <a:solidFill>
                  <a:schemeClr val="accent1"/>
                </a:solidFill>
              </a:rPr>
              <a:t>He</a:t>
            </a:r>
            <a:r>
              <a:rPr lang="en-US" b="1" baseline="30000" dirty="0">
                <a:solidFill>
                  <a:schemeClr val="accent1"/>
                </a:solidFill>
              </a:rPr>
              <a:t>+</a:t>
            </a:r>
            <a:r>
              <a:rPr lang="en-US" b="1" dirty="0">
                <a:solidFill>
                  <a:schemeClr val="accent1"/>
                </a:solidFill>
              </a:rPr>
              <a:t> is ejected from the graphene</a:t>
            </a:r>
          </a:p>
          <a:p>
            <a:r>
              <a:rPr lang="en-US" b="1" dirty="0">
                <a:solidFill>
                  <a:schemeClr val="accent1"/>
                </a:solidFill>
              </a:rPr>
              <a:t>Three recipes</a:t>
            </a:r>
            <a:r>
              <a:rPr lang="en-US" dirty="0">
                <a:solidFill>
                  <a:schemeClr val="tx1"/>
                </a:solidFill>
              </a:rPr>
              <a:t> used to </a:t>
            </a:r>
            <a:r>
              <a:rPr lang="en-US" b="1" dirty="0">
                <a:solidFill>
                  <a:schemeClr val="accent1"/>
                </a:solidFill>
              </a:rPr>
              <a:t>compute numerically the modified spectra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[Angelo Esposito]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u="sng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ttangolo con angoli arrotondati 29">
            <a:extLst>
              <a:ext uri="{FF2B5EF4-FFF2-40B4-BE49-F238E27FC236}">
                <a16:creationId xmlns:a16="http://schemas.microsoft.com/office/drawing/2014/main" id="{2EF25271-0FFE-C089-0B20-5FABC79EA47D}"/>
              </a:ext>
            </a:extLst>
          </p:cNvPr>
          <p:cNvSpPr/>
          <p:nvPr/>
        </p:nvSpPr>
        <p:spPr>
          <a:xfrm>
            <a:off x="545626" y="2477954"/>
            <a:ext cx="3228559" cy="82038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A8C3378C-3382-3E9E-E232-471E9347D2B5}"/>
              </a:ext>
            </a:extLst>
          </p:cNvPr>
          <p:cNvSpPr txBox="1"/>
          <p:nvPr/>
        </p:nvSpPr>
        <p:spPr>
          <a:xfrm>
            <a:off x="111958" y="2467342"/>
            <a:ext cx="3866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200" u="sng" dirty="0">
                <a:solidFill>
                  <a:schemeClr val="tx1"/>
                </a:solidFill>
              </a:rPr>
              <a:t>Sudden</a:t>
            </a:r>
            <a:r>
              <a:rPr lang="en-US" sz="1200" dirty="0">
                <a:solidFill>
                  <a:schemeClr val="tx1"/>
                </a:solidFill>
              </a:rPr>
              <a:t> : for each position of the helium, electron density fixed as it was when the tritium was sitting at its equilibrium position (discrete + continuous)</a:t>
            </a:r>
          </a:p>
        </p:txBody>
      </p:sp>
      <p:sp>
        <p:nvSpPr>
          <p:cNvPr id="34" name="Rettangolo con angoli arrotondati 33">
            <a:extLst>
              <a:ext uri="{FF2B5EF4-FFF2-40B4-BE49-F238E27FC236}">
                <a16:creationId xmlns:a16="http://schemas.microsoft.com/office/drawing/2014/main" id="{B1E8C0D3-0653-4068-6F97-8726AD7FCA22}"/>
              </a:ext>
            </a:extLst>
          </p:cNvPr>
          <p:cNvSpPr/>
          <p:nvPr/>
        </p:nvSpPr>
        <p:spPr>
          <a:xfrm>
            <a:off x="4498498" y="2472647"/>
            <a:ext cx="3228559" cy="82038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D6C07775-BD2B-14AD-E333-8818CCEDE066}"/>
              </a:ext>
            </a:extLst>
          </p:cNvPr>
          <p:cNvSpPr txBox="1"/>
          <p:nvPr/>
        </p:nvSpPr>
        <p:spPr>
          <a:xfrm>
            <a:off x="4036105" y="2462035"/>
            <a:ext cx="3812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200" u="sng" dirty="0">
                <a:solidFill>
                  <a:schemeClr val="tx1"/>
                </a:solidFill>
              </a:rPr>
              <a:t>Semi-sudden</a:t>
            </a:r>
            <a:r>
              <a:rPr lang="en-US" sz="1200" dirty="0">
                <a:solidFill>
                  <a:schemeClr val="tx1"/>
                </a:solidFill>
              </a:rPr>
              <a:t> : for each position of the helium, electron density fixed as it was when the tritium was at the same position as the helium (discrete + continuous)</a:t>
            </a:r>
          </a:p>
        </p:txBody>
      </p:sp>
      <p:sp>
        <p:nvSpPr>
          <p:cNvPr id="35" name="Rettangolo con angoli arrotondati 34">
            <a:extLst>
              <a:ext uri="{FF2B5EF4-FFF2-40B4-BE49-F238E27FC236}">
                <a16:creationId xmlns:a16="http://schemas.microsoft.com/office/drawing/2014/main" id="{057B8DAD-138F-5691-31AB-8CE55EB6D378}"/>
              </a:ext>
            </a:extLst>
          </p:cNvPr>
          <p:cNvSpPr/>
          <p:nvPr/>
        </p:nvSpPr>
        <p:spPr>
          <a:xfrm>
            <a:off x="8579510" y="2477953"/>
            <a:ext cx="3228559" cy="82038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3B965851-922A-F1AD-9F3C-F592A8E5D5E3}"/>
              </a:ext>
            </a:extLst>
          </p:cNvPr>
          <p:cNvSpPr txBox="1"/>
          <p:nvPr/>
        </p:nvSpPr>
        <p:spPr>
          <a:xfrm>
            <a:off x="8117072" y="2657312"/>
            <a:ext cx="3923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200" u="sng" dirty="0">
                <a:solidFill>
                  <a:schemeClr val="tx1"/>
                </a:solidFill>
              </a:rPr>
              <a:t>Adiabatic:</a:t>
            </a:r>
            <a:r>
              <a:rPr lang="en-US" sz="1200" dirty="0">
                <a:solidFill>
                  <a:schemeClr val="tx1"/>
                </a:solidFill>
              </a:rPr>
              <a:t> allow the whole system to relax to the new configuration (only continuous)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2C086F63-6E23-A6F0-AEC4-D0D6F33CC8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243" y="3348314"/>
            <a:ext cx="3849710" cy="3206262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87A6337E-E9A0-0FEF-2DEF-CCDBF4C919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5581" y="3344239"/>
            <a:ext cx="3988029" cy="321632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191E576F-B88A-DE3A-73A8-15F40C3C88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9462" y="3344239"/>
            <a:ext cx="3937610" cy="3206262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728555DB-7316-BAA9-7279-C87D87B4F9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5581" y="3354568"/>
            <a:ext cx="3988029" cy="3195933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BB41AE09-4014-4FBE-3325-7EFBAD5B0A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79461" y="3348314"/>
            <a:ext cx="3937610" cy="3202187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0790E28A-FC4D-60F4-6126-54CC51EDED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5766" y="3353621"/>
            <a:ext cx="3835186" cy="320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26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27F86A-6286-E926-F1BC-05C17129E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1E5B5E9-936E-4349-DA47-2008F6282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0B4E4F3D-E5F8-04C3-B5EF-ACFBB5D31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9B533844-C612-17C4-40A8-ACEAA30D9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EBD98DA-952A-932D-6834-E42A81CD70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133" y="6488837"/>
            <a:ext cx="911939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2/07/2025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E4831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E04D27F-3FAB-A3EE-8684-AC8A95009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488843"/>
            <a:ext cx="6297612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Leonardo Perna|Gran Sasso Science Institute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E4831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8FC1973-FC91-6FE9-3FE3-4FFA6CC0B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7093" y="6498561"/>
            <a:ext cx="683339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DA9B5A-6BC9-4183-9364-B7A8801E75DE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E4831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8B33D289-6056-9B00-B962-8F36D841A5DB}"/>
              </a:ext>
            </a:extLst>
          </p:cNvPr>
          <p:cNvSpPr/>
          <p:nvPr/>
        </p:nvSpPr>
        <p:spPr>
          <a:xfrm>
            <a:off x="867767" y="179624"/>
            <a:ext cx="4954197" cy="96382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3B5FA7C-BCFC-0B11-A6D2-0A1C51B50072}"/>
              </a:ext>
            </a:extLst>
          </p:cNvPr>
          <p:cNvSpPr txBox="1"/>
          <p:nvPr/>
        </p:nvSpPr>
        <p:spPr>
          <a:xfrm>
            <a:off x="867767" y="179623"/>
            <a:ext cx="488567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PL method: Exclusion</a:t>
            </a:r>
          </a:p>
          <a:p>
            <a:pPr lvl="0">
              <a:defRPr/>
            </a:pPr>
            <a:r>
              <a:rPr lang="el-GR" sz="2200" b="1" dirty="0">
                <a:solidFill>
                  <a:srgbClr val="E48312"/>
                </a:solidFill>
              </a:rPr>
              <a:t>σ</a:t>
            </a:r>
            <a:r>
              <a:rPr lang="it-IT" sz="2200" b="1" dirty="0">
                <a:solidFill>
                  <a:srgbClr val="E48312"/>
                </a:solidFill>
              </a:rPr>
              <a:t> ∈ [0,1] eV, m</a:t>
            </a:r>
            <a:r>
              <a:rPr lang="el-GR" sz="2200" b="1" baseline="-25000" dirty="0">
                <a:solidFill>
                  <a:schemeClr val="accent1"/>
                </a:solidFill>
              </a:rPr>
              <a:t>β</a:t>
            </a:r>
            <a:r>
              <a:rPr lang="it-IT" sz="2200" b="1" dirty="0">
                <a:solidFill>
                  <a:srgbClr val="E48312"/>
                </a:solidFill>
              </a:rPr>
              <a:t> ∈ [0, 0.46] eV</a:t>
            </a:r>
            <a:endParaRPr lang="el-GR" sz="2200" b="1" dirty="0">
              <a:solidFill>
                <a:srgbClr val="E48312"/>
              </a:solidFill>
            </a:endParaRPr>
          </a:p>
          <a:p>
            <a:pPr lvl="0">
              <a:defRPr/>
            </a:pPr>
            <a:endParaRPr lang="el-GR" sz="2800" b="1" dirty="0">
              <a:solidFill>
                <a:srgbClr val="E48312"/>
              </a:solidFill>
            </a:endParaRP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F824B5FA-055A-2A71-C603-ADD50CADBB41}"/>
              </a:ext>
            </a:extLst>
          </p:cNvPr>
          <p:cNvSpPr/>
          <p:nvPr/>
        </p:nvSpPr>
        <p:spPr>
          <a:xfrm>
            <a:off x="6801065" y="189342"/>
            <a:ext cx="4954198" cy="954106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3893A15-9F82-E7A4-CCC9-4C9F953B6B9F}"/>
              </a:ext>
            </a:extLst>
          </p:cNvPr>
          <p:cNvSpPr txBox="1"/>
          <p:nvPr/>
        </p:nvSpPr>
        <p:spPr>
          <a:xfrm>
            <a:off x="6826235" y="179623"/>
            <a:ext cx="495419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PL method: Discovery</a:t>
            </a:r>
          </a:p>
          <a:p>
            <a:pPr lvl="0">
              <a:defRPr/>
            </a:pPr>
            <a:r>
              <a:rPr lang="el-GR" sz="2200" b="1" dirty="0">
                <a:solidFill>
                  <a:srgbClr val="E48312"/>
                </a:solidFill>
              </a:rPr>
              <a:t>σ</a:t>
            </a:r>
            <a:r>
              <a:rPr lang="it-IT" sz="2200" b="1" dirty="0">
                <a:solidFill>
                  <a:srgbClr val="E48312"/>
                </a:solidFill>
              </a:rPr>
              <a:t> ∈ [0,1] eV, m</a:t>
            </a:r>
            <a:r>
              <a:rPr lang="el-GR" sz="2200" b="1" baseline="-25000" dirty="0">
                <a:solidFill>
                  <a:schemeClr val="accent1"/>
                </a:solidFill>
              </a:rPr>
              <a:t>β</a:t>
            </a:r>
            <a:r>
              <a:rPr lang="it-IT" sz="2200" b="1" dirty="0">
                <a:solidFill>
                  <a:srgbClr val="E48312"/>
                </a:solidFill>
              </a:rPr>
              <a:t> ∈ [0, 0.46] eV</a:t>
            </a:r>
            <a:endParaRPr lang="el-GR" sz="2200" b="1" dirty="0">
              <a:solidFill>
                <a:srgbClr val="E48312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191A8E0-C1EC-479E-4BDE-A74BE3EE8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193" y="1496448"/>
            <a:ext cx="6015807" cy="498670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C5E959AB-AAEF-9AF3-1B5F-7E4266EB17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96448"/>
            <a:ext cx="6015808" cy="498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37033"/>
      </p:ext>
    </p:extLst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Arancion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845</Words>
  <Application>Microsoft Office PowerPoint</Application>
  <PresentationFormat>Widescreen</PresentationFormat>
  <Paragraphs>213</Paragraphs>
  <Slides>18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4" baseType="lpstr">
      <vt:lpstr>Aptos</vt:lpstr>
      <vt:lpstr>Arial</vt:lpstr>
      <vt:lpstr>Trebuchet MS</vt:lpstr>
      <vt:lpstr>Wingdings</vt:lpstr>
      <vt:lpstr>Wingdings 3</vt:lpstr>
      <vt:lpstr>Sfaccettatura</vt:lpstr>
      <vt:lpstr>Evaluation of PTOLEMY sensitivity to neutrino mass</vt:lpstr>
      <vt:lpstr>Overview</vt:lpstr>
      <vt:lpstr>β-Spectrum  &amp; gaussian smearing </vt:lpstr>
      <vt:lpstr>Exclusion sensitivity to neutrino mass: Counting method</vt:lpstr>
      <vt:lpstr>Presentazione standard di PowerPoint</vt:lpstr>
      <vt:lpstr>Exclusion &amp; Discovery sensitivity to neutrino mass: Profile likelihood method</vt:lpstr>
      <vt:lpstr>Presentazione standard di PowerPoint</vt:lpstr>
      <vt:lpstr>Graphene-induced spectral deformations</vt:lpstr>
      <vt:lpstr>Presentazione standard di PowerPoint</vt:lpstr>
      <vt:lpstr>Presentazione standard di PowerPoint</vt:lpstr>
      <vt:lpstr>Presentazione standard di PowerPoint</vt:lpstr>
      <vt:lpstr>Likelihood Ratio Hypothesis test</vt:lpstr>
      <vt:lpstr>Thank you for your attention</vt:lpstr>
      <vt:lpstr>Backup slides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Leonardo Perna</dc:creator>
  <cp:lastModifiedBy>Leonardo Perna</cp:lastModifiedBy>
  <cp:revision>101</cp:revision>
  <dcterms:created xsi:type="dcterms:W3CDTF">2025-05-28T10:17:19Z</dcterms:created>
  <dcterms:modified xsi:type="dcterms:W3CDTF">2025-07-01T07:28:51Z</dcterms:modified>
</cp:coreProperties>
</file>