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3" r:id="rId5"/>
    <p:sldId id="279" r:id="rId6"/>
    <p:sldId id="282" r:id="rId7"/>
    <p:sldId id="283" r:id="rId8"/>
    <p:sldId id="281" r:id="rId9"/>
    <p:sldId id="261" r:id="rId10"/>
    <p:sldId id="285" r:id="rId11"/>
    <p:sldId id="286" r:id="rId12"/>
    <p:sldId id="287" r:id="rId13"/>
    <p:sldId id="292" r:id="rId14"/>
    <p:sldId id="262" r:id="rId15"/>
    <p:sldId id="277" r:id="rId16"/>
    <p:sldId id="294" r:id="rId17"/>
    <p:sldId id="289" r:id="rId18"/>
    <p:sldId id="291" r:id="rId19"/>
    <p:sldId id="293" r:id="rId20"/>
    <p:sldId id="295" r:id="rId21"/>
    <p:sldId id="284" r:id="rId22"/>
    <p:sldId id="270" r:id="rId23"/>
    <p:sldId id="260" r:id="rId2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24FC8-A6D3-6642-B8F3-49DC4BB990B0}" v="8" dt="2025-10-27T13:17:02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4"/>
    <p:restoredTop sz="94597"/>
  </p:normalViewPr>
  <p:slideViewPr>
    <p:cSldViewPr snapToGrid="0">
      <p:cViewPr varScale="1">
        <p:scale>
          <a:sx n="101" d="100"/>
          <a:sy n="101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llaume LHOST" userId="32afff3d-9c5a-4e83-9c45-2ed40db1b5b8" providerId="ADAL" clId="{DD54E477-C9D9-563C-B355-A13813B7FFDD}"/>
    <pc:docChg chg="undo custSel addSld delSld modSld">
      <pc:chgData name="Guillaume LHOST" userId="32afff3d-9c5a-4e83-9c45-2ed40db1b5b8" providerId="ADAL" clId="{DD54E477-C9D9-563C-B355-A13813B7FFDD}" dt="2025-10-27T13:17:02.098" v="141"/>
      <pc:docMkLst>
        <pc:docMk/>
      </pc:docMkLst>
      <pc:sldChg chg="addSp modSp mod">
        <pc:chgData name="Guillaume LHOST" userId="32afff3d-9c5a-4e83-9c45-2ed40db1b5b8" providerId="ADAL" clId="{DD54E477-C9D9-563C-B355-A13813B7FFDD}" dt="2025-10-27T13:17:02.098" v="141"/>
        <pc:sldMkLst>
          <pc:docMk/>
          <pc:sldMk cId="2192084525" sldId="257"/>
        </pc:sldMkLst>
        <pc:spChg chg="mod">
          <ac:chgData name="Guillaume LHOST" userId="32afff3d-9c5a-4e83-9c45-2ed40db1b5b8" providerId="ADAL" clId="{DD54E477-C9D9-563C-B355-A13813B7FFDD}" dt="2025-10-27T13:15:32.349" v="87" actId="14100"/>
          <ac:spMkLst>
            <pc:docMk/>
            <pc:sldMk cId="2192084525" sldId="257"/>
            <ac:spMk id="3" creationId="{A6A83EDF-C99C-AB08-088B-FC68040FE17D}"/>
          </ac:spMkLst>
        </pc:spChg>
        <pc:spChg chg="add mod">
          <ac:chgData name="Guillaume LHOST" userId="32afff3d-9c5a-4e83-9c45-2ed40db1b5b8" providerId="ADAL" clId="{DD54E477-C9D9-563C-B355-A13813B7FFDD}" dt="2025-10-27T13:16:02.640" v="132" actId="1076"/>
          <ac:spMkLst>
            <pc:docMk/>
            <pc:sldMk cId="2192084525" sldId="257"/>
            <ac:spMk id="4" creationId="{E9E1FD1E-675B-02DC-4DC9-546DAEBEBFDD}"/>
          </ac:spMkLst>
        </pc:spChg>
        <pc:spChg chg="mod">
          <ac:chgData name="Guillaume LHOST" userId="32afff3d-9c5a-4e83-9c45-2ed40db1b5b8" providerId="ADAL" clId="{DD54E477-C9D9-563C-B355-A13813B7FFDD}" dt="2025-10-27T13:17:02.098" v="141"/>
          <ac:spMkLst>
            <pc:docMk/>
            <pc:sldMk cId="2192084525" sldId="257"/>
            <ac:spMk id="6" creationId="{C942E3C3-ACAC-06D3-D9C8-B3F5040C8346}"/>
          </ac:spMkLst>
        </pc:spChg>
      </pc:sldChg>
      <pc:sldChg chg="modSp mod">
        <pc:chgData name="Guillaume LHOST" userId="32afff3d-9c5a-4e83-9c45-2ed40db1b5b8" providerId="ADAL" clId="{DD54E477-C9D9-563C-B355-A13813B7FFDD}" dt="2025-10-23T18:23:34.669" v="8" actId="1076"/>
        <pc:sldMkLst>
          <pc:docMk/>
          <pc:sldMk cId="1494914478" sldId="262"/>
        </pc:sldMkLst>
        <pc:spChg chg="mod">
          <ac:chgData name="Guillaume LHOST" userId="32afff3d-9c5a-4e83-9c45-2ed40db1b5b8" providerId="ADAL" clId="{DD54E477-C9D9-563C-B355-A13813B7FFDD}" dt="2025-10-23T18:23:34.669" v="8" actId="1076"/>
          <ac:spMkLst>
            <pc:docMk/>
            <pc:sldMk cId="1494914478" sldId="262"/>
            <ac:spMk id="4" creationId="{0DAC0C60-9429-C4EA-EE24-8C035BC3209C}"/>
          </ac:spMkLst>
        </pc:spChg>
      </pc:sldChg>
      <pc:sldChg chg="modSp mod">
        <pc:chgData name="Guillaume LHOST" userId="32afff3d-9c5a-4e83-9c45-2ed40db1b5b8" providerId="ADAL" clId="{DD54E477-C9D9-563C-B355-A13813B7FFDD}" dt="2025-10-27T08:03:39.578" v="70" actId="20577"/>
        <pc:sldMkLst>
          <pc:docMk/>
          <pc:sldMk cId="493370459" sldId="279"/>
        </pc:sldMkLst>
        <pc:spChg chg="mod">
          <ac:chgData name="Guillaume LHOST" userId="32afff3d-9c5a-4e83-9c45-2ed40db1b5b8" providerId="ADAL" clId="{DD54E477-C9D9-563C-B355-A13813B7FFDD}" dt="2025-10-27T08:03:39.578" v="70" actId="20577"/>
          <ac:spMkLst>
            <pc:docMk/>
            <pc:sldMk cId="493370459" sldId="279"/>
            <ac:spMk id="2" creationId="{CD1E22FD-A971-AB42-CDB9-2936612055A1}"/>
          </ac:spMkLst>
        </pc:spChg>
        <pc:spChg chg="mod">
          <ac:chgData name="Guillaume LHOST" userId="32afff3d-9c5a-4e83-9c45-2ed40db1b5b8" providerId="ADAL" clId="{DD54E477-C9D9-563C-B355-A13813B7FFDD}" dt="2025-10-27T08:03:35.797" v="59" actId="1076"/>
          <ac:spMkLst>
            <pc:docMk/>
            <pc:sldMk cId="493370459" sldId="279"/>
            <ac:spMk id="8" creationId="{206F4829-DEF3-3C50-DE8E-7A77C23FA776}"/>
          </ac:spMkLst>
        </pc:spChg>
      </pc:sldChg>
      <pc:sldChg chg="add">
        <pc:chgData name="Guillaume LHOST" userId="32afff3d-9c5a-4e83-9c45-2ed40db1b5b8" providerId="ADAL" clId="{DD54E477-C9D9-563C-B355-A13813B7FFDD}" dt="2025-10-23T18:21:25.762" v="1"/>
        <pc:sldMkLst>
          <pc:docMk/>
          <pc:sldMk cId="1059481502" sldId="289"/>
        </pc:sldMkLst>
      </pc:sldChg>
      <pc:sldChg chg="add">
        <pc:chgData name="Guillaume LHOST" userId="32afff3d-9c5a-4e83-9c45-2ed40db1b5b8" providerId="ADAL" clId="{DD54E477-C9D9-563C-B355-A13813B7FFDD}" dt="2025-10-23T18:21:37.479" v="3"/>
        <pc:sldMkLst>
          <pc:docMk/>
          <pc:sldMk cId="1590491793" sldId="291"/>
        </pc:sldMkLst>
      </pc:sldChg>
    </pc:docChg>
  </pc:docChgLst>
  <pc:docChgLst>
    <pc:chgData name="Guillaume LHOST" userId="32afff3d-9c5a-4e83-9c45-2ed40db1b5b8" providerId="ADAL" clId="{C03A9C93-526D-5D21-B846-A34547098E39}"/>
    <pc:docChg chg="custSel addSld delSld modSld sldOrd">
      <pc:chgData name="Guillaume LHOST" userId="32afff3d-9c5a-4e83-9c45-2ed40db1b5b8" providerId="ADAL" clId="{C03A9C93-526D-5D21-B846-A34547098E39}" dt="2025-10-24T14:57:46.858" v="195" actId="20577"/>
      <pc:docMkLst>
        <pc:docMk/>
      </pc:docMkLst>
      <pc:sldChg chg="modSp mod">
        <pc:chgData name="Guillaume LHOST" userId="32afff3d-9c5a-4e83-9c45-2ed40db1b5b8" providerId="ADAL" clId="{C03A9C93-526D-5D21-B846-A34547098E39}" dt="2025-10-24T14:26:44.640" v="26" actId="20577"/>
        <pc:sldMkLst>
          <pc:docMk/>
          <pc:sldMk cId="2192084525" sldId="257"/>
        </pc:sldMkLst>
        <pc:spChg chg="mod">
          <ac:chgData name="Guillaume LHOST" userId="32afff3d-9c5a-4e83-9c45-2ed40db1b5b8" providerId="ADAL" clId="{C03A9C93-526D-5D21-B846-A34547098E39}" dt="2025-10-24T14:26:44.640" v="26" actId="20577"/>
          <ac:spMkLst>
            <pc:docMk/>
            <pc:sldMk cId="2192084525" sldId="257"/>
            <ac:spMk id="6" creationId="{C942E3C3-ACAC-06D3-D9C8-B3F5040C8346}"/>
          </ac:spMkLst>
        </pc:spChg>
      </pc:sldChg>
      <pc:sldChg chg="modSp">
        <pc:chgData name="Guillaume LHOST" userId="32afff3d-9c5a-4e83-9c45-2ed40db1b5b8" providerId="ADAL" clId="{C03A9C93-526D-5D21-B846-A34547098E39}" dt="2025-10-23T17:05:17.130" v="4" actId="20577"/>
        <pc:sldMkLst>
          <pc:docMk/>
          <pc:sldMk cId="2469764926" sldId="259"/>
        </pc:sldMkLst>
        <pc:spChg chg="mod">
          <ac:chgData name="Guillaume LHOST" userId="32afff3d-9c5a-4e83-9c45-2ed40db1b5b8" providerId="ADAL" clId="{C03A9C93-526D-5D21-B846-A34547098E39}" dt="2025-10-23T17:05:17.130" v="4" actId="20577"/>
          <ac:spMkLst>
            <pc:docMk/>
            <pc:sldMk cId="2469764926" sldId="259"/>
            <ac:spMk id="2" creationId="{E7DC8A51-1377-5C76-729A-2159C345F49A}"/>
          </ac:spMkLst>
        </pc:spChg>
      </pc:sldChg>
      <pc:sldChg chg="delSp add setBg delDesignElem">
        <pc:chgData name="Guillaume LHOST" userId="32afff3d-9c5a-4e83-9c45-2ed40db1b5b8" providerId="ADAL" clId="{C03A9C93-526D-5D21-B846-A34547098E39}" dt="2025-10-23T17:08:38.924" v="20"/>
        <pc:sldMkLst>
          <pc:docMk/>
          <pc:sldMk cId="2797191595" sldId="260"/>
        </pc:sldMkLst>
      </pc:sldChg>
      <pc:sldChg chg="modSp mod">
        <pc:chgData name="Guillaume LHOST" userId="32afff3d-9c5a-4e83-9c45-2ed40db1b5b8" providerId="ADAL" clId="{C03A9C93-526D-5D21-B846-A34547098E39}" dt="2025-10-24T14:57:46.858" v="195" actId="20577"/>
        <pc:sldMkLst>
          <pc:docMk/>
          <pc:sldMk cId="1494914478" sldId="262"/>
        </pc:sldMkLst>
        <pc:spChg chg="mod">
          <ac:chgData name="Guillaume LHOST" userId="32afff3d-9c5a-4e83-9c45-2ed40db1b5b8" providerId="ADAL" clId="{C03A9C93-526D-5D21-B846-A34547098E39}" dt="2025-10-24T14:57:46.858" v="195" actId="20577"/>
          <ac:spMkLst>
            <pc:docMk/>
            <pc:sldMk cId="1494914478" sldId="262"/>
            <ac:spMk id="4" creationId="{0DAC0C60-9429-C4EA-EE24-8C035BC3209C}"/>
          </ac:spMkLst>
        </pc:spChg>
      </pc:sldChg>
      <pc:sldChg chg="addSp delSp modSp add mod ord setBg delAnim">
        <pc:chgData name="Guillaume LHOST" userId="32afff3d-9c5a-4e83-9c45-2ed40db1b5b8" providerId="ADAL" clId="{C03A9C93-526D-5D21-B846-A34547098E39}" dt="2025-10-23T17:06:42.293" v="16" actId="1076"/>
        <pc:sldMkLst>
          <pc:docMk/>
          <pc:sldMk cId="2912955679" sldId="263"/>
        </pc:sldMkLst>
        <pc:spChg chg="add mod">
          <ac:chgData name="Guillaume LHOST" userId="32afff3d-9c5a-4e83-9c45-2ed40db1b5b8" providerId="ADAL" clId="{C03A9C93-526D-5D21-B846-A34547098E39}" dt="2025-10-23T17:06:35.652" v="15" actId="1076"/>
          <ac:spMkLst>
            <pc:docMk/>
            <pc:sldMk cId="2912955679" sldId="263"/>
            <ac:spMk id="3" creationId="{3E177ADF-FB9D-2B70-01C6-08420DDD6436}"/>
          </ac:spMkLst>
        </pc:spChg>
        <pc:spChg chg="mod">
          <ac:chgData name="Guillaume LHOST" userId="32afff3d-9c5a-4e83-9c45-2ed40db1b5b8" providerId="ADAL" clId="{C03A9C93-526D-5D21-B846-A34547098E39}" dt="2025-10-23T17:06:42.293" v="16" actId="1076"/>
          <ac:spMkLst>
            <pc:docMk/>
            <pc:sldMk cId="2912955679" sldId="263"/>
            <ac:spMk id="4" creationId="{2CB04420-3812-E463-DB20-6A0979D18A26}"/>
          </ac:spMkLst>
        </pc:spChg>
      </pc:sldChg>
      <pc:sldChg chg="add">
        <pc:chgData name="Guillaume LHOST" userId="32afff3d-9c5a-4e83-9c45-2ed40db1b5b8" providerId="ADAL" clId="{C03A9C93-526D-5D21-B846-A34547098E39}" dt="2025-10-23T17:08:09.185" v="17"/>
        <pc:sldMkLst>
          <pc:docMk/>
          <pc:sldMk cId="1013783411" sldId="270"/>
        </pc:sldMkLst>
      </pc:sldChg>
      <pc:sldChg chg="modSp">
        <pc:chgData name="Guillaume LHOST" userId="32afff3d-9c5a-4e83-9c45-2ed40db1b5b8" providerId="ADAL" clId="{C03A9C93-526D-5D21-B846-A34547098E39}" dt="2025-10-20T12:20:27.439" v="1" actId="20577"/>
        <pc:sldMkLst>
          <pc:docMk/>
          <pc:sldMk cId="607028563" sldId="283"/>
        </pc:sldMkLst>
        <pc:spChg chg="mod">
          <ac:chgData name="Guillaume LHOST" userId="32afff3d-9c5a-4e83-9c45-2ed40db1b5b8" providerId="ADAL" clId="{C03A9C93-526D-5D21-B846-A34547098E39}" dt="2025-10-20T12:20:27.439" v="1" actId="20577"/>
          <ac:spMkLst>
            <pc:docMk/>
            <pc:sldMk cId="607028563" sldId="283"/>
            <ac:spMk id="5" creationId="{21EB5DA3-9076-37DE-DB34-DB7E38C0A851}"/>
          </ac:spMkLst>
        </pc:spChg>
      </pc:sldChg>
      <pc:sldChg chg="add">
        <pc:chgData name="Guillaume LHOST" userId="32afff3d-9c5a-4e83-9c45-2ed40db1b5b8" providerId="ADAL" clId="{C03A9C93-526D-5D21-B846-A34547098E39}" dt="2025-10-24T08:25:26.088" v="22"/>
        <pc:sldMkLst>
          <pc:docMk/>
          <pc:sldMk cId="3934932230" sldId="284"/>
        </pc:sldMkLst>
      </pc:sldChg>
      <pc:sldChg chg="add">
        <pc:chgData name="Guillaume LHOST" userId="32afff3d-9c5a-4e83-9c45-2ed40db1b5b8" providerId="ADAL" clId="{C03A9C93-526D-5D21-B846-A34547098E39}" dt="2025-10-23T17:08:30.107" v="18"/>
        <pc:sldMkLst>
          <pc:docMk/>
          <pc:sldMk cId="892537841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9B27C-CFE8-2047-B69C-2B537AA1BD35}" type="datetimeFigureOut">
              <a:rPr lang="en-BE" smtClean="0"/>
              <a:t>27/10/2025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129B1-FDC1-6049-85C2-CEB726AAB8F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191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4E3E6-D2DD-1E48-86A1-5E725292BF57}" type="slidenum">
              <a:rPr lang="en-BE" smtClean="0"/>
              <a:t>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6140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4E3E6-D2DD-1E48-86A1-5E725292BF57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4742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4E3E6-D2DD-1E48-86A1-5E725292BF57}" type="slidenum">
              <a:rPr lang="en-BE" smtClean="0"/>
              <a:t>21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0338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4F56-4FD3-E391-6918-20233E95C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46E1C-641A-9781-414D-9A389B21F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1DB7-6D43-3873-F20B-77F6CD8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F214-DC26-FC43-9A72-0AA9533E1957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3F9E6-D5C7-C4A0-E6F4-1E4DDD92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4949E-89D1-A0BF-B000-E3756B94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901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ED94-B2EF-CB93-5DEA-6AB91CA8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9A0CA-AFB3-B1FD-542B-CCB7A2E06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27576-112B-765E-150A-B07138B90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1F59F-4763-704C-B3FD-435CDA99FBB7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ED72C-1D0C-9EBA-9CD9-4B6F7CC2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1DA85-8BAF-7FA1-7903-5DADB73C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456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5F748-E0C5-F5FF-C7D9-E1A404552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B446E-AD52-6796-C9AD-A20B0A886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9EF08-C548-043E-DF14-CA05B6FD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529F-B3A9-D440-9F00-7EFA4A1B5432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5A29B-005C-AAA9-22D5-F47550CF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E5614-CC6E-1D08-A2F3-24BE7995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467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D14A-927D-AA31-DA94-D7129ACE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08AE4-A168-8B84-507E-F1E234714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3F62A-5301-44CC-AAA1-929D947E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40FA-9A56-DD40-9918-D5042EFEF7B9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353A4-BB41-E099-6BD5-76E9BCDF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D2C82-1C2A-4D49-F44C-EE525775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792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BBA5-304B-1FEA-490E-AFE374DC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5646-8E6A-2113-018A-67715772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83CB7-FC57-6913-00E0-2D21833D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566A-0180-8D46-AB88-4A44D29F2F5E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09F01-7B3E-C79B-B809-9C7A3DA5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427F-CB57-C4E6-E7CF-3E6498F8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1755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2E62-3619-52FB-A109-6F99DEA9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75A25-8AD4-3166-E6A8-CC3545D94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1307F-80D1-D23D-8B4C-0A38E2069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D2E41-D407-343C-1403-F066C7DE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F77C7-6324-854F-AD6C-5E4660E461AE}" type="datetime1">
              <a:rPr lang="en-US" smtClean="0"/>
              <a:t>10/27/25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39320-80DA-443D-DD59-39D58F6B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3C31A-D8A2-4479-8436-4B7D0361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010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74524-0082-DB03-A3EC-DE04BA9F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B385F-0784-CC7A-86D9-E06940DEE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5CC55-895B-CE81-8BBB-9E78D71C1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74A2F-BABD-5F33-DCC3-43291D0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8FA1E-FE82-CAC3-48E1-2E1646552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007AD4-B488-E700-C4FE-351CD5BB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AC528-4A21-7743-9550-0075840FD03A}" type="datetime1">
              <a:rPr lang="en-US" smtClean="0"/>
              <a:t>10/27/25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8FB78E-3A90-0350-BB98-C6165331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E3E0B-BACE-CDD5-2C04-32965970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6552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91331-158C-30E7-86F0-F636D2AA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F83D9-EBAB-39B1-A9B7-5F163D85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3C536-827A-68DE-F118-366819BB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E4E92-006E-F1AE-DB96-EE52DF17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23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636F3-682B-29B5-3108-EA672293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4FD12-2D2A-444A-99CD-6708B17B0A2D}" type="datetime1">
              <a:rPr lang="en-US" smtClean="0"/>
              <a:t>10/27/25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0090-47F8-8E1A-0E9F-66460A91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CB285-0123-AA0E-5D6F-D3A1562B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56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C1E9-FFFB-A56D-614A-34C93E44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0239C-B162-CF2D-1B1F-49F4A3BDB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FADEB-EA85-C3E6-B12A-53F4A43E7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E342E-18B9-CE60-D5A6-545DFB381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0399B-BCBD-0A43-9DD6-DDF50821CEF0}" type="datetime1">
              <a:rPr lang="en-US" smtClean="0"/>
              <a:t>10/27/25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A69AA-3302-B7BC-6F95-C8B8A686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55278-83FE-46E5-2676-E5125AD8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329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DA80-43DF-FCEC-9FE3-9BA73836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702C4E-E4BA-C7A0-52D4-CB1903804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B72C-C148-69A2-EC4E-5AC8CB26A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5F2C2-47DC-0B80-B565-C9268A9E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5387-CE1A-3343-8A15-D6C71352722A}" type="datetime1">
              <a:rPr lang="en-US" smtClean="0"/>
              <a:t>10/27/25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BFEAF-0389-CCB7-ABC0-6775EBDB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32A27-420E-836D-4A78-692BF5F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2451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F7328-A794-1993-BADD-7E6972CA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EA275-4599-6902-8A41-10CDB71FA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2D931-4D65-E0E7-745B-4F10F23EC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B3740F-93F6-9C4A-8D5C-D7B24FC32773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5A058-7137-41B9-575D-8C939A6E0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531F6-EA04-906C-FFC4-C6C16A77D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EC57D7-AA03-9E47-8091-0EBADE5B028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054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8957-B724-F914-7003-473404317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8102"/>
            <a:ext cx="9144000" cy="2387600"/>
          </a:xfrm>
        </p:spPr>
        <p:txBody>
          <a:bodyPr>
            <a:normAutofit/>
          </a:bodyPr>
          <a:lstStyle/>
          <a:p>
            <a:r>
              <a:rPr lang="en-BE" dirty="0"/>
              <a:t>Late inspiral of eccentric asymmetric binaries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83EDF-C99C-AB08-088B-FC68040FE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45824"/>
          </a:xfrm>
        </p:spPr>
        <p:txBody>
          <a:bodyPr>
            <a:normAutofit fontScale="70000" lnSpcReduction="20000"/>
          </a:bodyPr>
          <a:lstStyle/>
          <a:p>
            <a:r>
              <a:rPr lang="en-BE" sz="3100" b="1" dirty="0"/>
              <a:t>Guillaume Lhost</a:t>
            </a:r>
          </a:p>
          <a:p>
            <a:r>
              <a:rPr lang="en-BE" dirty="0"/>
              <a:t>UMONS</a:t>
            </a:r>
          </a:p>
          <a:p>
            <a:r>
              <a:rPr lang="en-BE" dirty="0"/>
              <a:t>Physique de l’Univers, Champs et Gravitation</a:t>
            </a:r>
          </a:p>
          <a:p>
            <a:r>
              <a:rPr lang="en-BE" dirty="0"/>
              <a:t>ULB</a:t>
            </a:r>
          </a:p>
          <a:p>
            <a:r>
              <a:rPr lang="en-BE" dirty="0"/>
              <a:t>Service de Physique Théorique et Mathématique</a:t>
            </a:r>
          </a:p>
          <a:p>
            <a:endParaRPr lang="en-BE" dirty="0"/>
          </a:p>
          <a:p>
            <a:endParaRPr lang="en-BE" dirty="0"/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95393370-FD18-DBC2-0388-87DFA2141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87" y="5574196"/>
            <a:ext cx="2460282" cy="888793"/>
          </a:xfrm>
          <a:prstGeom prst="rect">
            <a:avLst/>
          </a:prstGeom>
        </p:spPr>
      </p:pic>
      <p:pic>
        <p:nvPicPr>
          <p:cNvPr id="7" name="Picture 6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CBC679C3-8AEC-4B2A-D1D2-BFD588E9C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5488945"/>
            <a:ext cx="3079750" cy="961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42E3C3-ACAC-06D3-D9C8-B3F5040C8346}"/>
              </a:ext>
            </a:extLst>
          </p:cNvPr>
          <p:cNvSpPr txBox="1"/>
          <p:nvPr/>
        </p:nvSpPr>
        <p:spPr>
          <a:xfrm>
            <a:off x="3903987" y="5695426"/>
            <a:ext cx="4384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4">
                    <a:lumMod val="75000"/>
                  </a:schemeClr>
                </a:solidFill>
              </a:rPr>
              <a:t>Based on 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https://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arxiv.org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/abs/2412.04249</a:t>
            </a:r>
          </a:p>
          <a:p>
            <a:pPr algn="ctr"/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Lhost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, Compère, 2025)</a:t>
            </a:r>
            <a:endParaRPr lang="en-B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1FD1E-675B-02DC-4DC9-546DAEBEBFDD}"/>
              </a:ext>
            </a:extLst>
          </p:cNvPr>
          <p:cNvSpPr txBox="1"/>
          <p:nvPr/>
        </p:nvSpPr>
        <p:spPr>
          <a:xfrm>
            <a:off x="4514251" y="6448978"/>
            <a:ext cx="316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Belgian Dutch meeting, 2025</a:t>
            </a:r>
          </a:p>
        </p:txBody>
      </p:sp>
    </p:spTree>
    <p:extLst>
      <p:ext uri="{BB962C8B-B14F-4D97-AF65-F5344CB8AC3E}">
        <p14:creationId xmlns:p14="http://schemas.microsoft.com/office/powerpoint/2010/main" val="2192084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1069C2B-4B1F-23AF-29F6-EBEF546AFB85}"/>
              </a:ext>
            </a:extLst>
          </p:cNvPr>
          <p:cNvSpPr/>
          <p:nvPr/>
        </p:nvSpPr>
        <p:spPr>
          <a:xfrm>
            <a:off x="838200" y="2766180"/>
            <a:ext cx="10515600" cy="16459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44701CE-F23A-620C-4084-8B80A53D7A08}"/>
              </a:ext>
            </a:extLst>
          </p:cNvPr>
          <p:cNvSpPr/>
          <p:nvPr/>
        </p:nvSpPr>
        <p:spPr>
          <a:xfrm>
            <a:off x="838200" y="4510557"/>
            <a:ext cx="10515600" cy="17266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96B1FBF-85F2-7135-ED17-11459F7837FA}"/>
              </a:ext>
            </a:extLst>
          </p:cNvPr>
          <p:cNvSpPr/>
          <p:nvPr/>
        </p:nvSpPr>
        <p:spPr>
          <a:xfrm>
            <a:off x="838200" y="324852"/>
            <a:ext cx="10515600" cy="23909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F10D1-CEF3-3FAD-1D38-CD3D342ED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3B38F-E77C-88D1-E36C-483E46D7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9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24BE14-CC65-8A1F-B07A-1FDF073D7FCF}"/>
                  </a:ext>
                </a:extLst>
              </p:cNvPr>
              <p:cNvSpPr txBox="1"/>
              <p:nvPr/>
            </p:nvSpPr>
            <p:spPr>
              <a:xfrm>
                <a:off x="1006646" y="457838"/>
                <a:ext cx="7523747" cy="223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b="1" dirty="0">
                    <a:solidFill>
                      <a:schemeClr val="accent2"/>
                    </a:solidFill>
                  </a:rPr>
                  <a:t>0PA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  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 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0" dirty="0"/>
                  <a:t>.</a:t>
                </a:r>
                <a:endParaRPr lang="en-BE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Relevant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BE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24BE14-CC65-8A1F-B07A-1FDF073D7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46" y="457838"/>
                <a:ext cx="7523747" cy="2232855"/>
              </a:xfrm>
              <a:prstGeom prst="rect">
                <a:avLst/>
              </a:prstGeom>
              <a:blipFill>
                <a:blip r:embed="rId2"/>
                <a:stretch>
                  <a:fillRect l="-675" t="-113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3F170E-5722-12A6-D682-AC295FC3729C}"/>
                  </a:ext>
                </a:extLst>
              </p:cNvPr>
              <p:cNvSpPr txBox="1"/>
              <p:nvPr/>
            </p:nvSpPr>
            <p:spPr>
              <a:xfrm>
                <a:off x="2869412" y="2940378"/>
                <a:ext cx="6453178" cy="1726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BE" dirty="0"/>
                  <a:t>Adiabatic equations (leading order):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p>
                        </m:sSub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        ;       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.</a:t>
                </a:r>
              </a:p>
              <a:p>
                <a:pPr algn="ctr"/>
                <a:endParaRPr lang="en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𝐒𝐮𝐦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aver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ag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Fourier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modes</m:t>
                      </m:r>
                    </m:oMath>
                  </m:oMathPara>
                </a14:m>
                <a:endParaRPr lang="en-BE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3F170E-5722-12A6-D682-AC295FC37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412" y="2940378"/>
                <a:ext cx="6453178" cy="1726627"/>
              </a:xfrm>
              <a:prstGeom prst="rect">
                <a:avLst/>
              </a:prstGeom>
              <a:blipFill>
                <a:blip r:embed="rId3"/>
                <a:stretch>
                  <a:fillRect t="-146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E6B68D-5A45-3BF9-7D1B-A70820A980A8}"/>
                  </a:ext>
                </a:extLst>
              </p:cNvPr>
              <p:cNvSpPr txBox="1"/>
              <p:nvPr/>
            </p:nvSpPr>
            <p:spPr>
              <a:xfrm>
                <a:off x="7510332" y="457838"/>
                <a:ext cx="3459852" cy="1486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E" b="1" dirty="0">
                    <a:solidFill>
                      <a:schemeClr val="accent2"/>
                    </a:solidFill>
                  </a:rPr>
                  <a:t>Assumption</a:t>
                </a:r>
                <a:r>
                  <a:rPr lang="en-BE" dirty="0"/>
                  <a:t>: periodicity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BE" dirty="0"/>
                  <a:t>:</a:t>
                </a:r>
              </a:p>
              <a:p>
                <a:pPr algn="ctr"/>
                <a:endParaRPr lang="en-BE" dirty="0"/>
              </a:p>
              <a:p>
                <a:pPr algn="ctr"/>
                <a:endParaRPr lang="en-BE" dirty="0"/>
              </a:p>
              <a:p>
                <a:pPr algn="ctr"/>
                <a:r>
                  <a:rPr lang="en-BE" dirty="0"/>
                  <a:t>Decomposition of the SF, thus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BE" dirty="0"/>
                  <a:t>, in </a:t>
                </a:r>
                <a:r>
                  <a:rPr lang="en-BE" b="1" dirty="0">
                    <a:solidFill>
                      <a:schemeClr val="accent2"/>
                    </a:solidFill>
                  </a:rPr>
                  <a:t>Fourier</a:t>
                </a:r>
                <a:r>
                  <a:rPr lang="en-BE" dirty="0"/>
                  <a:t> modes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E6B68D-5A45-3BF9-7D1B-A70820A98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332" y="457838"/>
                <a:ext cx="3459852" cy="1486241"/>
              </a:xfrm>
              <a:prstGeom prst="rect">
                <a:avLst/>
              </a:prstGeom>
              <a:blipFill>
                <a:blip r:embed="rId4"/>
                <a:stretch>
                  <a:fillRect l="-365" t="-1695" r="-1095" b="-508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A41CAB-C4CD-B671-8AF2-528890C8C072}"/>
              </a:ext>
            </a:extLst>
          </p:cNvPr>
          <p:cNvCxnSpPr/>
          <p:nvPr/>
        </p:nvCxnSpPr>
        <p:spPr>
          <a:xfrm>
            <a:off x="7243011" y="457838"/>
            <a:ext cx="0" cy="1948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AADBE5-2F58-163A-5E4B-E29E06950779}"/>
                  </a:ext>
                </a:extLst>
              </p:cNvPr>
              <p:cNvSpPr txBox="1"/>
              <p:nvPr/>
            </p:nvSpPr>
            <p:spPr>
              <a:xfrm>
                <a:off x="1567253" y="4743480"/>
                <a:ext cx="9071586" cy="1236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b="1" dirty="0">
                    <a:solidFill>
                      <a:schemeClr val="accent2"/>
                    </a:solidFill>
                  </a:rPr>
                  <a:t>Features</a:t>
                </a:r>
                <a:r>
                  <a:rPr lang="en-BE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× 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 …)</m:t>
                    </m:r>
                  </m:oMath>
                </a14:m>
                <a:endParaRPr lang="en-BE" dirty="0"/>
              </a:p>
              <a:p>
                <a:endParaRPr lang="en-BE" dirty="0"/>
              </a:p>
              <a:p>
                <a:pPr algn="ctr"/>
                <a:r>
                  <a:rPr lang="en-BE" dirty="0"/>
                  <a:t>The expansion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BE" dirty="0"/>
                  <a:t> can be </a:t>
                </a:r>
                <a:r>
                  <a:rPr lang="en-BE" b="1" dirty="0"/>
                  <a:t>computed</a:t>
                </a:r>
                <a:r>
                  <a:rPr lang="en-BE" dirty="0"/>
                  <a:t> !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AADBE5-2F58-163A-5E4B-E29E06950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53" y="4743480"/>
                <a:ext cx="9071586" cy="1236685"/>
              </a:xfrm>
              <a:prstGeom prst="rect">
                <a:avLst/>
              </a:prstGeom>
              <a:blipFill>
                <a:blip r:embed="rId5"/>
                <a:stretch>
                  <a:fillRect l="-559" b="-5102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072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D0D9AF-E59A-2770-0144-F83414368F7E}"/>
              </a:ext>
            </a:extLst>
          </p:cNvPr>
          <p:cNvSpPr/>
          <p:nvPr/>
        </p:nvSpPr>
        <p:spPr>
          <a:xfrm>
            <a:off x="1240121" y="1102495"/>
            <a:ext cx="4307359" cy="92163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Snip Same-side Corner of Rectangle 12">
            <a:extLst>
              <a:ext uri="{FF2B5EF4-FFF2-40B4-BE49-F238E27FC236}">
                <a16:creationId xmlns:a16="http://schemas.microsoft.com/office/drawing/2014/main" id="{62DEC6AF-8390-49C9-9459-8ACBEF419D06}"/>
              </a:ext>
            </a:extLst>
          </p:cNvPr>
          <p:cNvSpPr/>
          <p:nvPr/>
        </p:nvSpPr>
        <p:spPr>
          <a:xfrm flipV="1">
            <a:off x="476148" y="4483960"/>
            <a:ext cx="5606387" cy="972227"/>
          </a:xfrm>
          <a:prstGeom prst="snip2Same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EE146-1365-89D8-B5D9-CA9C2297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05" y="-11142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Fast motion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BAD75-246E-A5F7-0904-38B8576A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5CB7C-52EE-A4C9-5735-84FE2D2E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10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DA36C-1DE6-844E-55BC-58817FE2844D}"/>
                  </a:ext>
                </a:extLst>
              </p:cNvPr>
              <p:cNvSpPr txBox="1"/>
              <p:nvPr/>
            </p:nvSpPr>
            <p:spPr>
              <a:xfrm>
                <a:off x="691951" y="1996864"/>
                <a:ext cx="5599529" cy="1666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BE" dirty="0"/>
                  <a:t>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 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⁡(64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DA36C-1DE6-844E-55BC-58817FE28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51" y="1996864"/>
                <a:ext cx="5599529" cy="16665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B7516C-D60F-B8EF-292C-49D1318061E7}"/>
                  </a:ext>
                </a:extLst>
              </p:cNvPr>
              <p:cNvSpPr txBox="1"/>
              <p:nvPr/>
            </p:nvSpPr>
            <p:spPr>
              <a:xfrm>
                <a:off x="1240122" y="1229606"/>
                <a:ext cx="4307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/>
                  <a:t>Characteristic: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BE" dirty="0"/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 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=−∞</m:t>
                    </m:r>
                  </m:oMath>
                </a14:m>
                <a:r>
                  <a:rPr lang="en-BE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B7516C-D60F-B8EF-292C-49D131806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122" y="1229606"/>
                <a:ext cx="4307358" cy="646331"/>
              </a:xfrm>
              <a:prstGeom prst="rect">
                <a:avLst/>
              </a:prstGeom>
              <a:blipFill>
                <a:blip r:embed="rId3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1BD462-9468-EE2C-B604-F6F4CA489968}"/>
                  </a:ext>
                </a:extLst>
              </p:cNvPr>
              <p:cNvSpPr txBox="1"/>
              <p:nvPr/>
            </p:nvSpPr>
            <p:spPr>
              <a:xfrm>
                <a:off x="404946" y="3991491"/>
                <a:ext cx="5991181" cy="1464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dirty="0">
                    <a:solidFill>
                      <a:schemeClr val="accent2"/>
                    </a:solidFill>
                  </a:rPr>
                  <a:t>Instantaneous number of </a:t>
                </a:r>
                <a:r>
                  <a:rPr lang="en-BE" b="1" dirty="0">
                    <a:solidFill>
                      <a:schemeClr val="accent2"/>
                    </a:solidFill>
                  </a:rPr>
                  <a:t>whirls</a:t>
                </a:r>
              </a:p>
              <a:p>
                <a:endParaRPr lang="en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64 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1BD462-9468-EE2C-B604-F6F4CA489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46" y="3991491"/>
                <a:ext cx="5991181" cy="1464696"/>
              </a:xfrm>
              <a:prstGeom prst="rect">
                <a:avLst/>
              </a:prstGeom>
              <a:blipFill>
                <a:blip r:embed="rId4"/>
                <a:stretch>
                  <a:fillRect l="-846" t="-1724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C4D6F53E-7931-9BBD-993A-DA068A07E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127" y="1189296"/>
            <a:ext cx="5136236" cy="5167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74EA33-8B3A-E0B2-0736-D4951EE2981B}"/>
              </a:ext>
            </a:extLst>
          </p:cNvPr>
          <p:cNvSpPr txBox="1"/>
          <p:nvPr/>
        </p:nvSpPr>
        <p:spPr>
          <a:xfrm>
            <a:off x="718536" y="5623484"/>
            <a:ext cx="536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dirty="0">
                <a:solidFill>
                  <a:schemeClr val="bg2">
                    <a:lumMod val="50000"/>
                  </a:schemeClr>
                </a:solidFill>
              </a:rPr>
              <a:t>Consistent with the literature (C. Cutler,D. Kennefick,E. Poisson, 1994)</a:t>
            </a:r>
          </a:p>
        </p:txBody>
      </p:sp>
      <p:sp>
        <p:nvSpPr>
          <p:cNvPr id="12" name="Double Brace 11">
            <a:extLst>
              <a:ext uri="{FF2B5EF4-FFF2-40B4-BE49-F238E27FC236}">
                <a16:creationId xmlns:a16="http://schemas.microsoft.com/office/drawing/2014/main" id="{F80D976F-0847-5C5C-CDF3-D588D72668FD}"/>
              </a:ext>
            </a:extLst>
          </p:cNvPr>
          <p:cNvSpPr/>
          <p:nvPr/>
        </p:nvSpPr>
        <p:spPr>
          <a:xfrm>
            <a:off x="600770" y="2121187"/>
            <a:ext cx="5586064" cy="1544875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1642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257B-4B50-33EC-4DA5-0734BB84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65" y="-51518"/>
            <a:ext cx="10515600" cy="1325563"/>
          </a:xfrm>
        </p:spPr>
        <p:txBody>
          <a:bodyPr/>
          <a:lstStyle/>
          <a:p>
            <a:pPr algn="ctr"/>
            <a:r>
              <a:rPr lang="en-BE" dirty="0"/>
              <a:t>Slow variables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A2C20-B099-754B-C37D-2CB23C4A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88B38-2AC5-C2EA-EE77-AFAB36A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11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24B431-41E3-35F2-4BD0-2B4F6DCE7E23}"/>
                  </a:ext>
                </a:extLst>
              </p:cNvPr>
              <p:cNvSpPr txBox="1"/>
              <p:nvPr/>
            </p:nvSpPr>
            <p:spPr>
              <a:xfrm>
                <a:off x="614265" y="1085325"/>
                <a:ext cx="4961640" cy="220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b="1" dirty="0">
                    <a:solidFill>
                      <a:schemeClr val="accent2"/>
                    </a:solidFill>
                  </a:rPr>
                  <a:t>Expansion </a:t>
                </a:r>
                <a:r>
                  <a:rPr lang="en-BE" dirty="0">
                    <a:solidFill>
                      <a:schemeClr val="accent2"/>
                    </a:solidFill>
                  </a:rPr>
                  <a:t>close to LSO</a:t>
                </a:r>
                <a:r>
                  <a:rPr lang="en-BE" dirty="0"/>
                  <a:t> </a:t>
                </a:r>
                <a:r>
                  <a:rPr lang="en-BE" dirty="0">
                    <a:solidFill>
                      <a:schemeClr val="bg2">
                        <a:lumMod val="50000"/>
                      </a:schemeClr>
                    </a:solidFill>
                  </a:rPr>
                  <a:t>(leading order)</a:t>
                </a:r>
                <a:r>
                  <a:rPr lang="en-BE" dirty="0"/>
                  <a:t>:</a:t>
                </a:r>
              </a:p>
              <a:p>
                <a:endParaRPr lang="en-BE" dirty="0"/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))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BE" dirty="0"/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BE" dirty="0"/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BE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24B431-41E3-35F2-4BD0-2B4F6DCE7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65" y="1085325"/>
                <a:ext cx="4961640" cy="2200282"/>
              </a:xfrm>
              <a:prstGeom prst="rect">
                <a:avLst/>
              </a:prstGeom>
              <a:blipFill>
                <a:blip r:embed="rId2"/>
                <a:stretch>
                  <a:fillRect l="-76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A9892-D0FB-8FAE-F32A-8519AD71CEFB}"/>
                  </a:ext>
                </a:extLst>
              </p:cNvPr>
              <p:cNvSpPr txBox="1"/>
              <p:nvPr/>
            </p:nvSpPr>
            <p:spPr>
              <a:xfrm>
                <a:off x="614265" y="3538806"/>
                <a:ext cx="5934270" cy="1925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BE" b="1" dirty="0">
                    <a:solidFill>
                      <a:schemeClr val="accent2"/>
                    </a:solidFill>
                  </a:rPr>
                  <a:t>Solution</a:t>
                </a:r>
                <a:r>
                  <a:rPr lang="en-BE" dirty="0">
                    <a:solidFill>
                      <a:schemeClr val="accent2"/>
                    </a:solidFill>
                  </a:rPr>
                  <a:t>:</a:t>
                </a:r>
                <a:r>
                  <a:rPr lang="en-BE" dirty="0"/>
                  <a:t> </a:t>
                </a:r>
              </a:p>
              <a:p>
                <a:pPr marL="285750" indent="-285750" algn="ctr">
                  <a:lnSpc>
                    <a:spcPct val="15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⋆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))</m:t>
                        </m:r>
                      </m:sup>
                    </m:sSup>
                  </m:oMath>
                </a14:m>
                <a:endParaRPr lang="en-BE" dirty="0"/>
              </a:p>
              <a:p>
                <a:pPr marL="285750" indent="-285750" algn="ctr">
                  <a:lnSpc>
                    <a:spcPct val="15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(0)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  <a:p>
                <a:pPr lvl="1"/>
                <a:endParaRPr lang="en-BE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0A9892-D0FB-8FAE-F32A-8519AD71C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65" y="3538806"/>
                <a:ext cx="5934270" cy="1925784"/>
              </a:xfrm>
              <a:prstGeom prst="rect">
                <a:avLst/>
              </a:prstGeom>
              <a:blipFill>
                <a:blip r:embed="rId3"/>
                <a:stretch>
                  <a:fillRect l="-641" t="-130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E87879-F48F-8CF0-C90D-37E6DDA5A0D4}"/>
                  </a:ext>
                </a:extLst>
              </p:cNvPr>
              <p:cNvSpPr txBox="1"/>
              <p:nvPr/>
            </p:nvSpPr>
            <p:spPr>
              <a:xfrm>
                <a:off x="869379" y="5406346"/>
                <a:ext cx="4451411" cy="95000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  <a:softEdge rad="381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0" dirty="0">
                    <a:latin typeface="Cambria Math" panose="02040503050406030204" pitchFamily="18" charset="0"/>
                  </a:rPr>
                  <a:t>Late evolution driven by </a:t>
                </a:r>
                <a:r>
                  <a:rPr lang="en-US" b="1" dirty="0">
                    <a:latin typeface="Cambria Math" panose="02040503050406030204" pitchFamily="18" charset="0"/>
                  </a:rPr>
                  <a:t>Lambert</a:t>
                </a:r>
                <a:r>
                  <a:rPr lang="en-US" b="0" dirty="0">
                    <a:latin typeface="Cambria Math" panose="02040503050406030204" pitchFamily="18" charset="0"/>
                  </a:rPr>
                  <a:t> </a:t>
                </a:r>
                <a:r>
                  <a:rPr lang="en-US" b="1" dirty="0">
                    <a:latin typeface="Cambria Math" panose="02040503050406030204" pitchFamily="18" charset="0"/>
                  </a:rPr>
                  <a:t>function,</a:t>
                </a:r>
              </a:p>
              <a:p>
                <a:pPr algn="ctr"/>
                <a:endParaRPr lang="en-US" b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b>
                    </m:sSub>
                  </m:oMath>
                </a14:m>
                <a:r>
                  <a:rPr lang="en-BE" dirty="0"/>
                  <a:t> becomes a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E87879-F48F-8CF0-C90D-37E6DDA5A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79" y="5406346"/>
                <a:ext cx="4451411" cy="950004"/>
              </a:xfrm>
              <a:prstGeom prst="rect">
                <a:avLst/>
              </a:prstGeom>
              <a:blipFill>
                <a:blip r:embed="rId4"/>
                <a:stretch>
                  <a:fillRect l="-568" t="-2632" r="-568" b="-6579"/>
                </a:stretch>
              </a:blip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  <a:softEdge rad="38100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64150C57-359C-7DFB-E1BF-30441F8B9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780" y="1379923"/>
            <a:ext cx="4882955" cy="4648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4EAABC-485A-B4CA-8764-7BA562651F45}"/>
                  </a:ext>
                </a:extLst>
              </p:cNvPr>
              <p:cNvSpPr txBox="1"/>
              <p:nvPr/>
            </p:nvSpPr>
            <p:spPr>
              <a:xfrm>
                <a:off x="3630455" y="3283504"/>
                <a:ext cx="21541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BE" sz="1600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4EAABC-485A-B4CA-8764-7BA562651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5" y="3283504"/>
                <a:ext cx="2154179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loud Callout 9">
            <a:extLst>
              <a:ext uri="{FF2B5EF4-FFF2-40B4-BE49-F238E27FC236}">
                <a16:creationId xmlns:a16="http://schemas.microsoft.com/office/drawing/2014/main" id="{BD8C5D95-F131-49AD-67A8-D87D89288C61}"/>
              </a:ext>
            </a:extLst>
          </p:cNvPr>
          <p:cNvSpPr/>
          <p:nvPr/>
        </p:nvSpPr>
        <p:spPr>
          <a:xfrm>
            <a:off x="3321934" y="3058333"/>
            <a:ext cx="2990634" cy="839900"/>
          </a:xfrm>
          <a:prstGeom prst="cloudCallout">
            <a:avLst>
              <a:gd name="adj1" fmla="val -29735"/>
              <a:gd name="adj2" fmla="val 66634"/>
            </a:avLst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  <a:effectLst>
            <a:glow rad="127000">
              <a:schemeClr val="bg1"/>
            </a:glo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4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C9DCDEDE-1176-930A-EC8A-1D2C6F57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51" y="1351024"/>
            <a:ext cx="4146960" cy="401218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8362994-7BCB-9A00-3DB4-B9A0702AFDE0}"/>
              </a:ext>
            </a:extLst>
          </p:cNvPr>
          <p:cNvSpPr/>
          <p:nvPr/>
        </p:nvSpPr>
        <p:spPr>
          <a:xfrm>
            <a:off x="1773935" y="5402069"/>
            <a:ext cx="3520441" cy="128237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EA0B1-D21A-B4FA-004E-B34C8F54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8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Motion in phase space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0FDE8-85E1-7F38-453C-E0C69E1E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9DAC2-760E-7626-734B-65B0AA6B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6616" y="6356350"/>
            <a:ext cx="2743200" cy="365125"/>
          </a:xfrm>
        </p:spPr>
        <p:txBody>
          <a:bodyPr/>
          <a:lstStyle/>
          <a:p>
            <a:fld id="{BCEC57D7-AA03-9E47-8091-0EBADE5B028A}" type="slidenum">
              <a:rPr lang="en-BE" smtClean="0"/>
              <a:t>12</a:t>
            </a:fld>
            <a:endParaRPr lang="en-BE"/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F0D289E6-3DBA-EC41-7BAC-78A6138E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90" y="1355347"/>
            <a:ext cx="4176069" cy="3988146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1BA2857-EAA7-EE88-FACB-C807B873255B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59CAAE08-3A81-7348-A203-78F004831E23}" type="datetime1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10/27/25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043412-603E-0801-D8F1-94751435B65D}"/>
                  </a:ext>
                </a:extLst>
              </p:cNvPr>
              <p:cNvSpPr txBox="1"/>
              <p:nvPr/>
            </p:nvSpPr>
            <p:spPr>
              <a:xfrm>
                <a:off x="6110854" y="5447865"/>
                <a:ext cx="5972169" cy="944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</a:rPr>
                  <a:t>Angular momentum scales with the 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nergy</m:t>
                    </m:r>
                  </m:oMath>
                </a14:m>
                <a:endParaRPr lang="en-B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𝑑𝐿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⋆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043412-603E-0801-D8F1-94751435B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854" y="5447865"/>
                <a:ext cx="5972169" cy="944426"/>
              </a:xfrm>
              <a:prstGeom prst="rect">
                <a:avLst/>
              </a:prstGeom>
              <a:blipFill>
                <a:blip r:embed="rId4"/>
                <a:stretch>
                  <a:fillRect t="-4000" b="-5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FB8371-B541-1659-E8E0-E69888A00EA4}"/>
                  </a:ext>
                </a:extLst>
              </p:cNvPr>
              <p:cNvSpPr txBox="1"/>
              <p:nvPr/>
            </p:nvSpPr>
            <p:spPr>
              <a:xfrm>
                <a:off x="1956253" y="5505963"/>
                <a:ext cx="2960619" cy="707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FB8371-B541-1659-E8E0-E69888A00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253" y="5505963"/>
                <a:ext cx="2960619" cy="707630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5AC37240-6CA0-8BBD-E540-725095CA9308}"/>
              </a:ext>
            </a:extLst>
          </p:cNvPr>
          <p:cNvSpPr/>
          <p:nvPr/>
        </p:nvSpPr>
        <p:spPr>
          <a:xfrm rot="16200000">
            <a:off x="3568146" y="5846824"/>
            <a:ext cx="291548" cy="7076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6174E3-A3D4-DDB9-06EA-8C63EB43FBC6}"/>
                  </a:ext>
                </a:extLst>
              </p:cNvPr>
              <p:cNvSpPr txBox="1"/>
              <p:nvPr/>
            </p:nvSpPr>
            <p:spPr>
              <a:xfrm>
                <a:off x="3392557" y="6321287"/>
                <a:ext cx="596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6174E3-A3D4-DDB9-06EA-8C63EB43F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557" y="6321287"/>
                <a:ext cx="5966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34A534-F9CC-0744-CE7B-2C9F68D83041}"/>
              </a:ext>
            </a:extLst>
          </p:cNvPr>
          <p:cNvSpPr/>
          <p:nvPr/>
        </p:nvSpPr>
        <p:spPr>
          <a:xfrm>
            <a:off x="6880547" y="5402069"/>
            <a:ext cx="4473254" cy="99022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9184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1E89-EF55-D3AB-AF07-9543A071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3A3A05-A733-EC3E-950D-4D5E08D18AD3}"/>
              </a:ext>
            </a:extLst>
          </p:cNvPr>
          <p:cNvSpPr txBox="1"/>
          <p:nvPr/>
        </p:nvSpPr>
        <p:spPr>
          <a:xfrm>
            <a:off x="1021403" y="1779392"/>
            <a:ext cx="8824198" cy="133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A transition to plunge scheme is necessary for modelling full waveforms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Eccentric PA-PLT matching could involve characteristics W Lambert functions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Elements on the late inspiral provide constraints on the behavior in phase space</a:t>
            </a:r>
          </a:p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C0C60-9429-C4EA-EE24-8C035BC3209C}"/>
              </a:ext>
            </a:extLst>
          </p:cNvPr>
          <p:cNvSpPr txBox="1"/>
          <p:nvPr/>
        </p:nvSpPr>
        <p:spPr>
          <a:xfrm>
            <a:off x="1021403" y="4216244"/>
            <a:ext cx="10269167" cy="1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Generalise to the Kerr background,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Include the spin of the secondary,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Investigate the plunge and match it with </a:t>
            </a:r>
            <a:r>
              <a:rPr lang="en-BE"/>
              <a:t>the transition,</a:t>
            </a:r>
            <a:endParaRPr lang="en-B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Full waveform 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87BEC-8A83-5101-C36C-3533BE0376C0}"/>
              </a:ext>
            </a:extLst>
          </p:cNvPr>
          <p:cNvSpPr txBox="1"/>
          <p:nvPr/>
        </p:nvSpPr>
        <p:spPr>
          <a:xfrm>
            <a:off x="901429" y="3618167"/>
            <a:ext cx="160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b="1" dirty="0"/>
              <a:t>Prospects</a:t>
            </a:r>
            <a:endParaRPr lang="en-BE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4CD541-BA6D-346D-3CC5-DA5D76761FD8}"/>
              </a:ext>
            </a:extLst>
          </p:cNvPr>
          <p:cNvSpPr/>
          <p:nvPr/>
        </p:nvSpPr>
        <p:spPr>
          <a:xfrm>
            <a:off x="901429" y="4173604"/>
            <a:ext cx="9902757" cy="17991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0F323D-E958-AB18-8434-52003627D405}"/>
              </a:ext>
            </a:extLst>
          </p:cNvPr>
          <p:cNvSpPr/>
          <p:nvPr/>
        </p:nvSpPr>
        <p:spPr>
          <a:xfrm>
            <a:off x="901430" y="1586842"/>
            <a:ext cx="9902757" cy="17991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2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17607B2-B1B6-71CC-2BEF-AFB26B0F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F8CD-F684-BC46-AEF2-1B34323E16A4}" type="datetime1">
              <a:rPr lang="en-US" smtClean="0"/>
              <a:t>10/27/25</a:t>
            </a:fld>
            <a:endParaRPr lang="en-B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9D468A-C340-A9A9-8A69-086D8590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9491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orange circle with circles&#10;&#10;AI-generated content may be incorrect.">
            <a:extLst>
              <a:ext uri="{FF2B5EF4-FFF2-40B4-BE49-F238E27FC236}">
                <a16:creationId xmlns:a16="http://schemas.microsoft.com/office/drawing/2014/main" id="{31FAC208-C44C-300D-5388-C9DB010D98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7"/>
                    </a14:imgEffect>
                    <a14:imgEffect>
                      <a14:saturation sat="76000"/>
                    </a14:imgEffect>
                    <a14:imgEffect>
                      <a14:brightnessContrast bright="34000" contrast="11000"/>
                    </a14:imgEffect>
                  </a14:imgLayer>
                </a14:imgProps>
              </a:ext>
            </a:extLst>
          </a:blip>
          <a:srcRect t="16192" b="27557"/>
          <a:stretch/>
        </p:blipFill>
        <p:spPr>
          <a:xfrm>
            <a:off x="52030" y="60215"/>
            <a:ext cx="12084889" cy="6797785"/>
          </a:xfrm>
          <a:prstGeom prst="rect">
            <a:avLst/>
          </a:prstGeom>
          <a:effectLst>
            <a:glow rad="127000">
              <a:schemeClr val="accent1">
                <a:alpha val="68000"/>
              </a:schemeClr>
            </a:glow>
            <a:reflection endPos="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C0108-067C-E806-E664-C42F19EAB970}"/>
              </a:ext>
            </a:extLst>
          </p:cNvPr>
          <p:cNvSpPr txBox="1"/>
          <p:nvPr/>
        </p:nvSpPr>
        <p:spPr>
          <a:xfrm>
            <a:off x="836675" y="2650583"/>
            <a:ext cx="10515600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Thank you for your Attention! </a:t>
            </a:r>
          </a:p>
        </p:txBody>
      </p:sp>
    </p:spTree>
    <p:extLst>
      <p:ext uri="{BB962C8B-B14F-4D97-AF65-F5344CB8AC3E}">
        <p14:creationId xmlns:p14="http://schemas.microsoft.com/office/powerpoint/2010/main" val="330973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1C0EB15-B608-9E40-1486-C19E59EC4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Backup slides</a:t>
            </a:r>
          </a:p>
        </p:txBody>
      </p:sp>
      <p:pic>
        <p:nvPicPr>
          <p:cNvPr id="13" name="Graphic 12" descr="Open Folder">
            <a:extLst>
              <a:ext uri="{FF2B5EF4-FFF2-40B4-BE49-F238E27FC236}">
                <a16:creationId xmlns:a16="http://schemas.microsoft.com/office/drawing/2014/main" id="{9DEED42B-C0AF-BE27-1DA3-2211D1F79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908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0DE6-C4B0-C628-C561-681FE24F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204"/>
            <a:ext cx="10515600" cy="1325563"/>
          </a:xfrm>
        </p:spPr>
        <p:txBody>
          <a:bodyPr/>
          <a:lstStyle/>
          <a:p>
            <a:r>
              <a:rPr lang="en-BE" dirty="0"/>
              <a:t>Relativistic anomaly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8A877-411B-55BF-5578-860D21501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3B8E2-09C8-7973-A882-6B816938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16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BB38E3-3A21-34C8-0C4B-FFB2F5ECB07C}"/>
                  </a:ext>
                </a:extLst>
              </p:cNvPr>
              <p:cNvSpPr txBox="1"/>
              <p:nvPr/>
            </p:nvSpPr>
            <p:spPr>
              <a:xfrm>
                <a:off x="1129724" y="1454521"/>
                <a:ext cx="10265265" cy="252203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74539"/>
                </a:schemeClr>
              </a:solidFill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softEdge rad="61837"/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BE" b="1" dirty="0"/>
                  <a:t>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BE" b="1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BE" b="1" dirty="0"/>
                  <a:t>, no pole </a:t>
                </a:r>
                <a:r>
                  <a:rPr lang="en-BE" dirty="0"/>
                  <a:t>arises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BE" dirty="0"/>
                  <a:t> at t</a:t>
                </a:r>
                <a:r>
                  <a:rPr lang="en-GB" dirty="0"/>
                  <a:t>h</a:t>
                </a:r>
                <a:r>
                  <a:rPr lang="en-BE" dirty="0"/>
                  <a:t>e separatrix,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b="1" dirty="0"/>
                  <a:t>A pole arises</a:t>
                </a:r>
                <a:r>
                  <a:rPr lang="en-BE" dirty="0"/>
                  <a:t> 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BE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1PA solution contains a term more leading than 0PA  solution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BB38E3-3A21-34C8-0C4B-FFB2F5ECB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724" y="1454521"/>
                <a:ext cx="10265265" cy="2522037"/>
              </a:xfrm>
              <a:prstGeom prst="rect">
                <a:avLst/>
              </a:prstGeom>
              <a:blipFill>
                <a:blip r:embed="rId2"/>
                <a:stretch>
                  <a:fillRect l="-494" b="-3015"/>
                </a:stretch>
              </a:blipFill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softEdge rad="61837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1022EC-1D1B-72E4-3D85-34C9CAF6A3FA}"/>
                  </a:ext>
                </a:extLst>
              </p:cNvPr>
              <p:cNvSpPr txBox="1"/>
              <p:nvPr/>
            </p:nvSpPr>
            <p:spPr>
              <a:xfrm>
                <a:off x="3370091" y="4419248"/>
                <a:ext cx="5451817" cy="109703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effectLst>
                <a:glow rad="205230">
                  <a:schemeClr val="accent1">
                    <a:alpha val="13445"/>
                  </a:schemeClr>
                </a:glow>
                <a:softEdge rad="167323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E" b="1" dirty="0"/>
                  <a:t>Consequence</a:t>
                </a:r>
                <a:r>
                  <a:rPr lang="en-BE" dirty="0"/>
                  <a:t>: 0PA order inacurately captures the evolution of the radius close to the separatrix: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diverges at the LSO </a:t>
                </a:r>
                <a:endParaRPr lang="en-B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1022EC-1D1B-72E4-3D85-34C9CAF6A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091" y="4419248"/>
                <a:ext cx="5451817" cy="10970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glow rad="205230">
                  <a:schemeClr val="accent1">
                    <a:alpha val="13445"/>
                  </a:schemeClr>
                </a:glow>
                <a:softEdge rad="167323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48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C3FC9-E987-82E4-C5BA-87B4D23A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39A8F33-F6A2-DD20-287E-883EDFCE58B6}"/>
              </a:ext>
            </a:extLst>
          </p:cNvPr>
          <p:cNvSpPr/>
          <p:nvPr/>
        </p:nvSpPr>
        <p:spPr>
          <a:xfrm>
            <a:off x="6731001" y="4696409"/>
            <a:ext cx="5207000" cy="16599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00FF00"/>
              </a:highlight>
            </a:endParaRPr>
          </a:p>
        </p:txBody>
      </p:sp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4DFFC9CE-FD75-4339-97EB-AEC6E2C3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1" y="1449607"/>
            <a:ext cx="4858162" cy="49067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B332D2-B300-0028-603F-B185EEAF1DE8}"/>
              </a:ext>
            </a:extLst>
          </p:cNvPr>
          <p:cNvSpPr/>
          <p:nvPr/>
        </p:nvSpPr>
        <p:spPr>
          <a:xfrm>
            <a:off x="5514535" y="2461846"/>
            <a:ext cx="390929" cy="3938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54B7AD-8DE6-F936-DBA9-5F49928E4267}"/>
              </a:ext>
            </a:extLst>
          </p:cNvPr>
          <p:cNvSpPr/>
          <p:nvPr/>
        </p:nvSpPr>
        <p:spPr>
          <a:xfrm>
            <a:off x="7174523" y="0"/>
            <a:ext cx="4858163" cy="4501662"/>
          </a:xfrm>
          <a:prstGeom prst="ellipse">
            <a:avLst/>
          </a:prstGeom>
          <a:solidFill>
            <a:schemeClr val="tx2">
              <a:lumMod val="10000"/>
              <a:lumOff val="90000"/>
              <a:alpha val="74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F4672-BFAC-3B39-1224-6BD7E78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204"/>
            <a:ext cx="10515600" cy="1325563"/>
          </a:xfrm>
        </p:spPr>
        <p:txBody>
          <a:bodyPr/>
          <a:lstStyle/>
          <a:p>
            <a:r>
              <a:rPr lang="en-BE" dirty="0"/>
              <a:t>Radius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A42A4-19E3-DE0A-A318-F4400870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FC504-EEF4-42BE-F08B-71DDE846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17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6318F9-73AA-6E9C-DFFD-9915B216AD21}"/>
                  </a:ext>
                </a:extLst>
              </p:cNvPr>
              <p:cNvSpPr txBox="1"/>
              <p:nvPr/>
            </p:nvSpPr>
            <p:spPr>
              <a:xfrm>
                <a:off x="6580869" y="4620208"/>
                <a:ext cx="5451817" cy="157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diverges at the LSO,</a:t>
                </a: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/>
                  <a:t> (apoapsis nearly constant)</a:t>
                </a: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BE" dirty="0"/>
                  <a:t> (periapsis)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6318F9-73AA-6E9C-DFFD-9915B216A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69" y="4620208"/>
                <a:ext cx="5451817" cy="1579791"/>
              </a:xfrm>
              <a:prstGeom prst="rect">
                <a:avLst/>
              </a:prstGeom>
              <a:blipFill>
                <a:blip r:embed="rId3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62E11498-1083-5E6C-61F8-39B3A9AD5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767" y="657707"/>
            <a:ext cx="3330249" cy="313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3F74A-C3F6-A328-B1CF-9B0727B1E404}"/>
              </a:ext>
            </a:extLst>
          </p:cNvPr>
          <p:cNvCxnSpPr>
            <a:cxnSpLocks/>
            <a:stCxn id="10" idx="1"/>
            <a:endCxn id="11" idx="1"/>
          </p:cNvCxnSpPr>
          <p:nvPr/>
        </p:nvCxnSpPr>
        <p:spPr>
          <a:xfrm flipH="1">
            <a:off x="5571785" y="659253"/>
            <a:ext cx="2314199" cy="18602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2A8675-C05E-793E-403B-086850324166}"/>
              </a:ext>
            </a:extLst>
          </p:cNvPr>
          <p:cNvCxnSpPr>
            <a:cxnSpLocks/>
            <a:stCxn id="10" idx="3"/>
            <a:endCxn id="11" idx="4"/>
          </p:cNvCxnSpPr>
          <p:nvPr/>
        </p:nvCxnSpPr>
        <p:spPr>
          <a:xfrm flipH="1" flipV="1">
            <a:off x="5710000" y="2855742"/>
            <a:ext cx="2175984" cy="9866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0DE6-C4B0-C628-C561-681FE24F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204"/>
            <a:ext cx="10515600" cy="1325563"/>
          </a:xfrm>
        </p:spPr>
        <p:txBody>
          <a:bodyPr/>
          <a:lstStyle/>
          <a:p>
            <a:pPr algn="ctr"/>
            <a:r>
              <a:rPr lang="en-BE" dirty="0"/>
              <a:t>Radius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8A877-411B-55BF-5578-860D21501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3B8E2-09C8-7973-A882-6B816938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18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BB38E3-3A21-34C8-0C4B-FFB2F5ECB07C}"/>
                  </a:ext>
                </a:extLst>
              </p:cNvPr>
              <p:cNvSpPr txBox="1"/>
              <p:nvPr/>
            </p:nvSpPr>
            <p:spPr>
              <a:xfrm>
                <a:off x="312119" y="1458236"/>
                <a:ext cx="5564466" cy="29375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73000"/>
                </a:schemeClr>
              </a:solidFill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softEdge rad="161382"/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BE" b="1" dirty="0"/>
                  <a:t>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BE" b="1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BE" b="1" dirty="0"/>
                  <a:t>, no pole </a:t>
                </a:r>
                <a:r>
                  <a:rPr lang="en-BE" dirty="0"/>
                  <a:t>arises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BE" dirty="0"/>
                  <a:t> at t</a:t>
                </a:r>
                <a:r>
                  <a:rPr lang="en-GB" dirty="0"/>
                  <a:t>h</a:t>
                </a:r>
                <a:r>
                  <a:rPr lang="en-BE" dirty="0"/>
                  <a:t>e separatrix,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b="1" dirty="0"/>
                  <a:t>A pole arises</a:t>
                </a:r>
                <a:r>
                  <a:rPr lang="en-BE" dirty="0"/>
                  <a:t> 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BE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1PA solution contains a term more leading than 0PA  solution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BB38E3-3A21-34C8-0C4B-FFB2F5ECB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19" y="1458236"/>
                <a:ext cx="5564466" cy="2937535"/>
              </a:xfrm>
              <a:prstGeom prst="rect">
                <a:avLst/>
              </a:prstGeom>
              <a:blipFill>
                <a:blip r:embed="rId2"/>
                <a:stretch>
                  <a:fillRect l="-911" r="-1595" b="-2146"/>
                </a:stretch>
              </a:blipFill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softEdge rad="161382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1022EC-1D1B-72E4-3D85-34C9CAF6A3FA}"/>
                  </a:ext>
                </a:extLst>
              </p:cNvPr>
              <p:cNvSpPr txBox="1"/>
              <p:nvPr/>
            </p:nvSpPr>
            <p:spPr>
              <a:xfrm>
                <a:off x="312117" y="4814664"/>
                <a:ext cx="5451817" cy="109703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effectLst>
                <a:glow rad="205230">
                  <a:schemeClr val="accent1">
                    <a:alpha val="13445"/>
                  </a:schemeClr>
                </a:glow>
                <a:softEdge rad="167323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E" b="1" dirty="0"/>
                  <a:t>Consequence</a:t>
                </a:r>
                <a:r>
                  <a:rPr lang="en-BE" dirty="0"/>
                  <a:t>: 0PA order inacurately captures the evolution of the radius close to the separatrix: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diverges at the LSO </a:t>
                </a:r>
                <a:endParaRPr lang="en-B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1022EC-1D1B-72E4-3D85-34C9CAF6A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17" y="4814664"/>
                <a:ext cx="5451817" cy="10970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glow rad="205230">
                  <a:schemeClr val="accent1">
                    <a:alpha val="13445"/>
                  </a:schemeClr>
                </a:glow>
                <a:softEdge rad="167323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863CFC-15A0-248E-811B-E507B525510B}"/>
                  </a:ext>
                </a:extLst>
              </p:cNvPr>
              <p:cNvSpPr txBox="1"/>
              <p:nvPr/>
            </p:nvSpPr>
            <p:spPr>
              <a:xfrm>
                <a:off x="6315416" y="1458236"/>
                <a:ext cx="5651713" cy="21968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softEdge rad="133793"/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BE" b="1" dirty="0"/>
                  <a:t>About apaospsis and periapsis (slow)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1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Apoapsis: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,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Periapsis: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863CFC-15A0-248E-811B-E507B5255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16" y="1458236"/>
                <a:ext cx="5651713" cy="2196820"/>
              </a:xfrm>
              <a:prstGeom prst="rect">
                <a:avLst/>
              </a:prstGeom>
              <a:blipFill>
                <a:blip r:embed="rId4"/>
                <a:stretch>
                  <a:fillRect l="-897" b="-2874"/>
                </a:stretch>
              </a:blipFill>
              <a:effectLst>
                <a:softEdge rad="133793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1B9582-4682-5435-F4E9-5793483200A7}"/>
                  </a:ext>
                </a:extLst>
              </p:cNvPr>
              <p:cNvSpPr txBox="1"/>
              <p:nvPr/>
            </p:nvSpPr>
            <p:spPr>
              <a:xfrm>
                <a:off x="6315416" y="4144462"/>
                <a:ext cx="5651713" cy="1796389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effectLst>
                <a:glow rad="49128">
                  <a:schemeClr val="accent1">
                    <a:alpha val="10651"/>
                  </a:schemeClr>
                </a:glow>
                <a:softEdge rad="275078"/>
              </a:effectLst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Consistent with the literature, </a:t>
                </a:r>
                <a:r>
                  <a:rPr lang="en-BE" dirty="0">
                    <a:solidFill>
                      <a:schemeClr val="bg2">
                        <a:lumMod val="50000"/>
                      </a:schemeClr>
                    </a:solidFill>
                  </a:rPr>
                  <a:t>(C. Cutler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et al., 1994)</a:t>
                </a:r>
                <a:endParaRPr lang="en-US" dirty="0"/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apoapsis is nearly constant,</a:t>
                </a: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periapsis behaves like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BE" dirty="0"/>
                  <a:t>,</a:t>
                </a:r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Explicitly shows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b>
                    </m:sSub>
                  </m:oMath>
                </a14:m>
                <a:r>
                  <a:rPr lang="en-BE" dirty="0"/>
                  <a:t> asymptotically increases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1B9582-4682-5435-F4E9-579348320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16" y="4144462"/>
                <a:ext cx="5651713" cy="17963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glow rad="49128">
                  <a:schemeClr val="accent1">
                    <a:alpha val="10651"/>
                  </a:schemeClr>
                </a:glow>
                <a:softEdge rad="275078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6AF342-E49A-FD68-0575-FD5616B9E0BD}"/>
              </a:ext>
            </a:extLst>
          </p:cNvPr>
          <p:cNvCxnSpPr>
            <a:stCxn id="2" idx="2"/>
          </p:cNvCxnSpPr>
          <p:nvPr/>
        </p:nvCxnSpPr>
        <p:spPr>
          <a:xfrm>
            <a:off x="6096000" y="1596767"/>
            <a:ext cx="0" cy="4566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54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B46C4-08C7-D87E-DEEC-078B3FF7E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BE" sz="5400" dirty="0"/>
              <a:t>In this talk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7D5E5DA-5216-43E9-E8B4-D502B3888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BE" sz="2200" dirty="0"/>
              <a:t>Context</a:t>
            </a:r>
          </a:p>
          <a:p>
            <a:r>
              <a:rPr lang="en-BE" sz="2200" dirty="0"/>
              <a:t>Late eccentric inspiral:</a:t>
            </a:r>
          </a:p>
          <a:p>
            <a:pPr lvl="1"/>
            <a:r>
              <a:rPr lang="en-BE" sz="1800" dirty="0"/>
              <a:t>Methods</a:t>
            </a:r>
          </a:p>
          <a:p>
            <a:pPr lvl="1"/>
            <a:r>
              <a:rPr lang="en-BE" sz="1800" dirty="0"/>
              <a:t>Analytical results</a:t>
            </a:r>
          </a:p>
          <a:p>
            <a:pPr lvl="1"/>
            <a:r>
              <a:rPr lang="en-BE" sz="1800" dirty="0"/>
              <a:t>Ideas for transition scheme</a:t>
            </a:r>
          </a:p>
          <a:p>
            <a:r>
              <a:rPr lang="en-BE" sz="2200" dirty="0"/>
              <a:t>Conclusion and prospects</a:t>
            </a:r>
          </a:p>
          <a:p>
            <a:endParaRPr lang="en-BE" sz="2200" dirty="0"/>
          </a:p>
        </p:txBody>
      </p:sp>
      <p:pic>
        <p:nvPicPr>
          <p:cNvPr id="4" name="Picture 3" descr="A black and orange spiraling lines&#10;&#10;AI-generated content may be incorrect.">
            <a:extLst>
              <a:ext uri="{FF2B5EF4-FFF2-40B4-BE49-F238E27FC236}">
                <a16:creationId xmlns:a16="http://schemas.microsoft.com/office/drawing/2014/main" id="{7126F724-FFDB-5C24-DF64-14DDC6F296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>
            <a:fillRect/>
          </a:stretch>
        </p:blipFill>
        <p:spPr>
          <a:xfrm>
            <a:off x="5721869" y="128085"/>
            <a:ext cx="6448601" cy="642911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B079C-E5CB-2959-F32A-C7ABC664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35E72-0415-2542-BBD2-693638CF6DFF}" type="datetime1">
              <a:rPr lang="en-US" smtClean="0"/>
              <a:t>10/27/25</a:t>
            </a:fld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05808-2350-B5DC-DF54-2C2E0BA8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7006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3B07-8D1A-AF46-F65C-FE0853D6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024"/>
            <a:ext cx="10515600" cy="1325563"/>
          </a:xfrm>
        </p:spPr>
        <p:txBody>
          <a:bodyPr/>
          <a:lstStyle/>
          <a:p>
            <a:pPr algn="ctr"/>
            <a:r>
              <a:rPr lang="en-BE" dirty="0"/>
              <a:t>Phases of the motion: general picture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2365F7A-3C35-0CB9-658B-B9586FC8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3C0A-AF2E-BB4C-B2DE-10EF05C2877B}" type="datetime3">
              <a:rPr lang="en-US" smtClean="0"/>
              <a:t>27 October 2025</a:t>
            </a:fld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9544D-5C76-9D3C-F98A-7B704B6E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8D22-514E-B14A-BD1F-11FC41DB4529}" type="slidenum">
              <a:rPr lang="en-BE" smtClean="0"/>
              <a:t>19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2A212F-3AB1-84C8-A504-F782EE2FAEC8}"/>
                  </a:ext>
                </a:extLst>
              </p:cNvPr>
              <p:cNvSpPr txBox="1"/>
              <p:nvPr/>
            </p:nvSpPr>
            <p:spPr>
              <a:xfrm>
                <a:off x="363381" y="1009224"/>
                <a:ext cx="5621407" cy="429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sz="2000" b="1" dirty="0">
                    <a:solidFill>
                      <a:schemeClr val="accent2"/>
                    </a:solidFill>
                  </a:rPr>
                  <a:t>3 stages </a:t>
                </a:r>
                <a:r>
                  <a:rPr lang="en-BE" sz="2000" dirty="0"/>
                  <a:t>of motion:</a:t>
                </a:r>
              </a:p>
              <a:p>
                <a:endParaRPr lang="en-BE" dirty="0"/>
              </a:p>
              <a:p>
                <a:pPr marL="342900" indent="-342900">
                  <a:buAutoNum type="arabicParenR"/>
                </a:pPr>
                <a:r>
                  <a:rPr lang="en-BE" b="1" dirty="0"/>
                  <a:t>Inspiral</a:t>
                </a:r>
                <a:r>
                  <a:rPr lang="en-BE" dirty="0"/>
                  <a:t> (Timescale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BE" dirty="0"/>
                  <a:t> )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dirty="0"/>
                  <a:t>A</a:t>
                </a:r>
                <a:r>
                  <a:rPr lang="en-BE" dirty="0"/>
                  <a:t>diabatic expansion is appropriate,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BE" dirty="0"/>
                  <a:t>Long time and many cycles.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endParaRPr lang="en-BE" dirty="0"/>
              </a:p>
              <a:p>
                <a:pPr marL="342900" indent="-342900">
                  <a:buAutoNum type="arabicParenR"/>
                </a:pPr>
                <a:r>
                  <a:rPr lang="en-BE" b="1" dirty="0"/>
                  <a:t>Transition</a:t>
                </a:r>
                <a:r>
                  <a:rPr lang="en-BE" dirty="0"/>
                  <a:t> to plunge  (Timescale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BE" dirty="0"/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BE" dirty="0"/>
                  <a:t>Connects the inspiral with the plunge.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endParaRPr lang="en-BE" dirty="0"/>
              </a:p>
              <a:p>
                <a:pPr marL="342900" indent="-342900">
                  <a:buAutoNum type="arabicParenR"/>
                </a:pPr>
                <a:r>
                  <a:rPr lang="en-BE" b="1" dirty="0"/>
                  <a:t>Plunge</a:t>
                </a:r>
                <a:r>
                  <a:rPr lang="en-BE" dirty="0"/>
                  <a:t> (Timescale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BE" dirty="0"/>
                  <a:t>)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BE" dirty="0"/>
                  <a:t>Short but detectable if IMRAC,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BE" dirty="0"/>
                  <a:t>Excitation of QNMs.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endParaRPr lang="en-BE" dirty="0"/>
              </a:p>
              <a:p>
                <a:pPr marL="800100" lvl="1" indent="-342900">
                  <a:buAutoNum type="arabicParenR"/>
                </a:pPr>
                <a:endParaRPr lang="en-BE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2A212F-3AB1-84C8-A504-F782EE2FA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81" y="1009224"/>
                <a:ext cx="5621407" cy="4297074"/>
              </a:xfrm>
              <a:prstGeom prst="rect">
                <a:avLst/>
              </a:prstGeom>
              <a:blipFill>
                <a:blip r:embed="rId2"/>
                <a:stretch>
                  <a:fillRect l="-1126" t="-88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BEA36D-A577-6EB6-CDAB-1B94289B5B11}"/>
                  </a:ext>
                </a:extLst>
              </p:cNvPr>
              <p:cNvSpPr txBox="1"/>
              <p:nvPr/>
            </p:nvSpPr>
            <p:spPr>
              <a:xfrm>
                <a:off x="3010764" y="5082466"/>
                <a:ext cx="5732619" cy="1272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E" dirty="0"/>
                  <a:t>Equation to solve all along the trajectory : </a:t>
                </a:r>
                <a:r>
                  <a:rPr lang="en-BE" b="1" dirty="0">
                    <a:solidFill>
                      <a:schemeClr val="accent2"/>
                    </a:solidFill>
                  </a:rPr>
                  <a:t>forced geodesic equations</a:t>
                </a:r>
              </a:p>
              <a:p>
                <a:endParaRPr lang="en-BE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en-BE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BE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BEA36D-A577-6EB6-CDAB-1B94289B5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764" y="5082466"/>
                <a:ext cx="5732619" cy="1272080"/>
              </a:xfrm>
              <a:prstGeom prst="rect">
                <a:avLst/>
              </a:prstGeom>
              <a:blipFill>
                <a:blip r:embed="rId3"/>
                <a:stretch>
                  <a:fillRect t="-2970" b="-297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F63980-861A-E088-E3AA-7B73F172D0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39"/>
          <a:stretch/>
        </p:blipFill>
        <p:spPr>
          <a:xfrm>
            <a:off x="5877074" y="1564623"/>
            <a:ext cx="6143320" cy="33410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6573B-8C23-4E9F-40A4-AE50983F12CC}"/>
              </a:ext>
            </a:extLst>
          </p:cNvPr>
          <p:cNvSpPr/>
          <p:nvPr/>
        </p:nvSpPr>
        <p:spPr>
          <a:xfrm>
            <a:off x="171606" y="1576760"/>
            <a:ext cx="5621408" cy="33288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09479F-842F-1C0E-A076-54AA973E89C0}"/>
              </a:ext>
            </a:extLst>
          </p:cNvPr>
          <p:cNvSpPr/>
          <p:nvPr/>
        </p:nvSpPr>
        <p:spPr>
          <a:xfrm>
            <a:off x="9372903" y="2227173"/>
            <a:ext cx="1408671" cy="6425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E75129-5483-0EF1-B127-84942E7C69EB}"/>
              </a:ext>
            </a:extLst>
          </p:cNvPr>
          <p:cNvSpPr/>
          <p:nvPr/>
        </p:nvSpPr>
        <p:spPr>
          <a:xfrm>
            <a:off x="9990643" y="3071956"/>
            <a:ext cx="1408671" cy="6425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19C7DB-CC12-18BB-0034-8AC41FFE4067}"/>
              </a:ext>
            </a:extLst>
          </p:cNvPr>
          <p:cNvSpPr/>
          <p:nvPr/>
        </p:nvSpPr>
        <p:spPr>
          <a:xfrm>
            <a:off x="10662720" y="3797315"/>
            <a:ext cx="835761" cy="6425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5FCDBE-596C-CCC8-9BB4-B1B317A388F5}"/>
              </a:ext>
            </a:extLst>
          </p:cNvPr>
          <p:cNvSpPr/>
          <p:nvPr/>
        </p:nvSpPr>
        <p:spPr>
          <a:xfrm>
            <a:off x="2867174" y="4981147"/>
            <a:ext cx="6019800" cy="145157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925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C6E379-F43B-974C-85EF-96784F7B6B1F}"/>
              </a:ext>
            </a:extLst>
          </p:cNvPr>
          <p:cNvSpPr/>
          <p:nvPr/>
        </p:nvSpPr>
        <p:spPr>
          <a:xfrm>
            <a:off x="8295588" y="3103078"/>
            <a:ext cx="3410119" cy="2862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00F62-7CF5-EDE2-814E-F62326373D07}"/>
              </a:ext>
            </a:extLst>
          </p:cNvPr>
          <p:cNvSpPr/>
          <p:nvPr/>
        </p:nvSpPr>
        <p:spPr>
          <a:xfrm>
            <a:off x="486294" y="3106321"/>
            <a:ext cx="7697360" cy="2862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ysClr val="windowText" lastClr="000000"/>
              </a:solidFill>
              <a:highlight>
                <a:srgbClr val="00FF00"/>
              </a:highlight>
            </a:endParaRP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3F492C70-43DE-D2C4-999E-6066E269BD31}"/>
              </a:ext>
            </a:extLst>
          </p:cNvPr>
          <p:cNvSpPr/>
          <p:nvPr/>
        </p:nvSpPr>
        <p:spPr>
          <a:xfrm>
            <a:off x="6852063" y="5504217"/>
            <a:ext cx="2895252" cy="1354859"/>
          </a:xfrm>
          <a:prstGeom prst="cloudCallout">
            <a:avLst>
              <a:gd name="adj1" fmla="val -95685"/>
              <a:gd name="adj2" fmla="val -3978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5C3217-938E-16A3-6076-C9CAE5FB6B06}"/>
              </a:ext>
            </a:extLst>
          </p:cNvPr>
          <p:cNvSpPr/>
          <p:nvPr/>
        </p:nvSpPr>
        <p:spPr>
          <a:xfrm>
            <a:off x="2133601" y="268283"/>
            <a:ext cx="7958666" cy="254975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00FF00"/>
              </a:highligh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E265C-9A45-B31B-5C73-B8C19100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AE08-3A81-7348-A203-78F004831E23}" type="datetime1">
              <a:rPr lang="en-US" smtClean="0"/>
              <a:t>10/27/25</a:t>
            </a:fld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97699-202A-29EF-AE23-815F30FC0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20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F06D5-4CC5-6688-086A-3037C11B2C2F}"/>
                  </a:ext>
                </a:extLst>
              </p:cNvPr>
              <p:cNvSpPr txBox="1"/>
              <p:nvPr/>
            </p:nvSpPr>
            <p:spPr>
              <a:xfrm>
                <a:off x="2558131" y="795172"/>
                <a:ext cx="7109606" cy="2015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Osculating equations </a:t>
                </a:r>
                <a:r>
                  <a:rPr lang="en-BE" b="1" dirty="0"/>
                  <a:t>diverge</a:t>
                </a:r>
                <a:r>
                  <a:rPr lang="en-BE" dirty="0"/>
                  <a:t> at the separatrix: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BE" dirty="0"/>
                  <a:t> behavior,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b="1" dirty="0"/>
                  <a:t>No</a:t>
                </a:r>
                <a:r>
                  <a:rPr lang="en-BE" dirty="0"/>
                  <a:t> PA expansion yet,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b="1" dirty="0"/>
                  <a:t>Assumption</a:t>
                </a:r>
                <a:r>
                  <a:rPr lang="en-BE" dirty="0"/>
                  <a:t>: expansion of the GSF as a power series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BE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BE" dirty="0"/>
                  <a:t> becomes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9F06D5-4CC5-6688-086A-3037C11B2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131" y="795172"/>
                <a:ext cx="7109606" cy="2015873"/>
              </a:xfrm>
              <a:prstGeom prst="rect">
                <a:avLst/>
              </a:prstGeom>
              <a:blipFill>
                <a:blip r:embed="rId2"/>
                <a:stretch>
                  <a:fillRect l="-535" b="-62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E5DB80-7714-C58F-9B60-BCFC00B0187B}"/>
                  </a:ext>
                </a:extLst>
              </p:cNvPr>
              <p:cNvSpPr txBox="1"/>
              <p:nvPr/>
            </p:nvSpPr>
            <p:spPr>
              <a:xfrm>
                <a:off x="735210" y="3175552"/>
                <a:ext cx="7707704" cy="258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Semi-latus rectum: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rad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Eccentricity: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rad>
                      </m:e>
                    </m:d>
                  </m:oMath>
                </a14:m>
                <a:endParaRPr lang="en-BE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Relativistic anomaly: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rad>
                      </m:e>
                    </m:d>
                  </m:oMath>
                </a14:m>
                <a:endParaRPr lang="en-BE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Radius: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𝑔𝑒𝑜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BE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 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E5DB80-7714-C58F-9B60-BCFC00B01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10" y="3175552"/>
                <a:ext cx="7707704" cy="2586542"/>
              </a:xfrm>
              <a:prstGeom prst="rect">
                <a:avLst/>
              </a:prstGeom>
              <a:blipFill>
                <a:blip r:embed="rId3"/>
                <a:stretch>
                  <a:fillRect l="-659" b="-21569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6F64FB-40A2-B4E3-AC16-693678F232AC}"/>
                  </a:ext>
                </a:extLst>
              </p:cNvPr>
              <p:cNvSpPr txBox="1"/>
              <p:nvPr/>
            </p:nvSpPr>
            <p:spPr>
              <a:xfrm>
                <a:off x="6260744" y="5856198"/>
                <a:ext cx="3831523" cy="724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=−1⇒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b="0" dirty="0"/>
                  <a:t> </a:t>
                </a:r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6F64FB-40A2-B4E3-AC16-693678F23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744" y="5856198"/>
                <a:ext cx="3831523" cy="724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E8B9A40-4D6F-FA31-C2F3-B60BDD746CBB}"/>
              </a:ext>
            </a:extLst>
          </p:cNvPr>
          <p:cNvSpPr txBox="1"/>
          <p:nvPr/>
        </p:nvSpPr>
        <p:spPr>
          <a:xfrm>
            <a:off x="4008344" y="440117"/>
            <a:ext cx="417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b="1" dirty="0"/>
              <a:t>Direct Expansion of the Osculating eq.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DCFFBC-C2B5-7BE5-2EE2-16CF78FFBEC2}"/>
                  </a:ext>
                </a:extLst>
              </p:cNvPr>
              <p:cNvSpPr txBox="1"/>
              <p:nvPr/>
            </p:nvSpPr>
            <p:spPr>
              <a:xfrm>
                <a:off x="8463566" y="3754922"/>
                <a:ext cx="3257401" cy="1297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No specific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BE" dirty="0"/>
                  <a:t> at the LSO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BE" dirty="0"/>
                  <a:t> increases at late time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BE" dirty="0"/>
                  <a:t> follows a linear trajectory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DCFFBC-C2B5-7BE5-2EE2-16CF78FF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566" y="3754922"/>
                <a:ext cx="3257401" cy="1297471"/>
              </a:xfrm>
              <a:prstGeom prst="rect">
                <a:avLst/>
              </a:prstGeom>
              <a:blipFill>
                <a:blip r:embed="rId5"/>
                <a:stretch>
                  <a:fillRect l="-1163" b="-679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08B3B34-CA94-0C8D-6080-FE820C6F497B}"/>
              </a:ext>
            </a:extLst>
          </p:cNvPr>
          <p:cNvSpPr txBox="1"/>
          <p:nvPr/>
        </p:nvSpPr>
        <p:spPr>
          <a:xfrm>
            <a:off x="8691830" y="3222022"/>
            <a:ext cx="161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At late times: </a:t>
            </a:r>
          </a:p>
        </p:txBody>
      </p:sp>
    </p:spTree>
    <p:extLst>
      <p:ext uri="{BB962C8B-B14F-4D97-AF65-F5344CB8AC3E}">
        <p14:creationId xmlns:p14="http://schemas.microsoft.com/office/powerpoint/2010/main" val="39349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5CDE1FC-A97C-1570-6E3D-11A5AC3E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8BEB-746B-1446-9E66-EF45998CD4B8}" type="datetime3">
              <a:rPr lang="en-US" smtClean="0"/>
              <a:t>27 October 2025</a:t>
            </a:fld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740BD2-6D6F-78A5-18C2-0F4555BE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8D22-514E-B14A-BD1F-11FC41DB4529}" type="slidenum">
              <a:rPr lang="en-BE" smtClean="0"/>
              <a:t>21</a:t>
            </a:fld>
            <a:endParaRPr lang="en-BE"/>
          </a:p>
        </p:txBody>
      </p:sp>
      <p:pic>
        <p:nvPicPr>
          <p:cNvPr id="4" name="Picture 3" descr="A diagram of a graph showing a grid&#10;&#10;AI-generated content may be incorrect.">
            <a:extLst>
              <a:ext uri="{FF2B5EF4-FFF2-40B4-BE49-F238E27FC236}">
                <a16:creationId xmlns:a16="http://schemas.microsoft.com/office/drawing/2014/main" id="{B490C042-DF5F-C1A5-86B6-FA9541D1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54" y="1453489"/>
            <a:ext cx="5310931" cy="4011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4C1AA-F77E-30FE-584B-C7A63D2E7A25}"/>
              </a:ext>
            </a:extLst>
          </p:cNvPr>
          <p:cNvSpPr txBox="1"/>
          <p:nvPr/>
        </p:nvSpPr>
        <p:spPr>
          <a:xfrm>
            <a:off x="649156" y="627146"/>
            <a:ext cx="10893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2000" b="1" dirty="0">
                <a:solidFill>
                  <a:schemeClr val="bg2">
                    <a:lumMod val="50000"/>
                  </a:schemeClr>
                </a:solidFill>
              </a:rPr>
              <a:t>Many techniques exist</a:t>
            </a:r>
            <a:r>
              <a:rPr lang="en-BE" sz="2000" dirty="0">
                <a:solidFill>
                  <a:schemeClr val="bg2">
                    <a:lumMod val="50000"/>
                  </a:schemeClr>
                </a:solidFill>
              </a:rPr>
              <a:t> to compute the motion of </a:t>
            </a:r>
            <a:r>
              <a:rPr lang="en-BE" sz="2000" b="1" dirty="0">
                <a:solidFill>
                  <a:schemeClr val="bg2">
                    <a:lumMod val="50000"/>
                  </a:schemeClr>
                </a:solidFill>
              </a:rPr>
              <a:t>binary</a:t>
            </a:r>
            <a:r>
              <a:rPr lang="en-BE" sz="2000" dirty="0">
                <a:solidFill>
                  <a:schemeClr val="bg2">
                    <a:lumMod val="50000"/>
                  </a:schemeClr>
                </a:solidFill>
              </a:rPr>
              <a:t> systems and the associated </a:t>
            </a:r>
            <a:r>
              <a:rPr lang="en-BE" sz="2000" b="1" dirty="0">
                <a:solidFill>
                  <a:schemeClr val="bg2">
                    <a:lumMod val="50000"/>
                  </a:schemeClr>
                </a:solidFill>
              </a:rPr>
              <a:t>waveforms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ABCF52-9A24-8F65-8FB5-F5BC91013341}"/>
                  </a:ext>
                </a:extLst>
              </p:cNvPr>
              <p:cNvSpPr txBox="1"/>
              <p:nvPr/>
            </p:nvSpPr>
            <p:spPr>
              <a:xfrm>
                <a:off x="296365" y="1453489"/>
                <a:ext cx="6157391" cy="2419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Post Newtonian expansion: expansion in powers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BE" dirty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Post Minkowskian expansion: expansion in powers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BE" dirty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Numerical Relativity: Efficient for few cycles only,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BE" b="1" dirty="0">
                    <a:solidFill>
                      <a:schemeClr val="accent2"/>
                    </a:solidFill>
                  </a:rPr>
                  <a:t>Gravitational Self-force (GSF): Expansion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1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b="1" dirty="0">
                    <a:solidFill>
                      <a:schemeClr val="accent2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ABCF52-9A24-8F65-8FB5-F5BC91013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65" y="1453489"/>
                <a:ext cx="6157391" cy="2419573"/>
              </a:xfrm>
              <a:prstGeom prst="rect">
                <a:avLst/>
              </a:prstGeom>
              <a:blipFill>
                <a:blip r:embed="rId4"/>
                <a:stretch>
                  <a:fillRect l="-617" b="-366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1C822E2-C825-0FA6-21A5-CA638CA9FE27}"/>
              </a:ext>
            </a:extLst>
          </p:cNvPr>
          <p:cNvSpPr txBox="1"/>
          <p:nvPr/>
        </p:nvSpPr>
        <p:spPr>
          <a:xfrm>
            <a:off x="645824" y="4481181"/>
            <a:ext cx="5004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Challenge: solve EMRIs thanks to self-force. Fast and accurate for waveform modelling!</a:t>
            </a:r>
          </a:p>
          <a:p>
            <a:endParaRPr lang="en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15A1A7-FCF8-A5B5-371F-2EF13A35D5F3}"/>
              </a:ext>
            </a:extLst>
          </p:cNvPr>
          <p:cNvSpPr/>
          <p:nvPr/>
        </p:nvSpPr>
        <p:spPr>
          <a:xfrm>
            <a:off x="171605" y="1576760"/>
            <a:ext cx="6065617" cy="24634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D467-AA1F-0FFD-8F9E-A7DC72DAE881}"/>
              </a:ext>
            </a:extLst>
          </p:cNvPr>
          <p:cNvSpPr txBox="1"/>
          <p:nvPr/>
        </p:nvSpPr>
        <p:spPr>
          <a:xfrm>
            <a:off x="9727244" y="5790854"/>
            <a:ext cx="212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solidFill>
                  <a:schemeClr val="bg2">
                    <a:lumMod val="75000"/>
                  </a:schemeClr>
                </a:solidFill>
              </a:rPr>
              <a:t>(Barack, Pound, 2018)</a:t>
            </a:r>
          </a:p>
        </p:txBody>
      </p:sp>
    </p:spTree>
    <p:extLst>
      <p:ext uri="{BB962C8B-B14F-4D97-AF65-F5344CB8AC3E}">
        <p14:creationId xmlns:p14="http://schemas.microsoft.com/office/powerpoint/2010/main" val="1013783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6574E-B2B5-7AC7-B6E7-BBFEB407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Plunge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EE212-D12C-3079-B7A1-78C2B86F4EA3}"/>
              </a:ext>
            </a:extLst>
          </p:cNvPr>
          <p:cNvSpPr txBox="1"/>
          <p:nvPr/>
        </p:nvSpPr>
        <p:spPr>
          <a:xfrm>
            <a:off x="5250106" y="586822"/>
            <a:ext cx="610674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Solve the </a:t>
            </a:r>
            <a:r>
              <a:rPr lang="en-US" b="1" dirty="0" err="1"/>
              <a:t>Regge</a:t>
            </a:r>
            <a:r>
              <a:rPr lang="en-US" b="1" dirty="0"/>
              <a:t>-Wheeler-Zerilli equations (or </a:t>
            </a:r>
            <a:r>
              <a:rPr lang="en-US" b="1" dirty="0" err="1"/>
              <a:t>Teukolsky</a:t>
            </a:r>
            <a:r>
              <a:rPr lang="en-US" b="1" dirty="0"/>
              <a:t>)</a:t>
            </a:r>
            <a:r>
              <a:rPr lang="en-US" dirty="0"/>
              <a:t>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Source: trajectory of the secondary,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QNM’s</a:t>
            </a:r>
            <a:r>
              <a:rPr lang="en-US" dirty="0"/>
              <a:t> are excited.</a:t>
            </a:r>
          </a:p>
        </p:txBody>
      </p:sp>
      <p:pic>
        <p:nvPicPr>
          <p:cNvPr id="9" name="Picture 8" descr="A black circle with blue lines&#10;&#10;AI-generated content may be incorrect.">
            <a:extLst>
              <a:ext uri="{FF2B5EF4-FFF2-40B4-BE49-F238E27FC236}">
                <a16:creationId xmlns:a16="http://schemas.microsoft.com/office/drawing/2014/main" id="{0A37855D-C757-F900-B65C-E6AD2984D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05" y="2729397"/>
            <a:ext cx="3483864" cy="3483864"/>
          </a:xfrm>
          <a:prstGeom prst="rect">
            <a:avLst/>
          </a:prstGeom>
        </p:spPr>
      </p:pic>
      <p:pic>
        <p:nvPicPr>
          <p:cNvPr id="6" name="Picture 5" descr="A graph of a graph of a wave&#10;&#10;AI-generated content may be incorrect.">
            <a:extLst>
              <a:ext uri="{FF2B5EF4-FFF2-40B4-BE49-F238E27FC236}">
                <a16:creationId xmlns:a16="http://schemas.microsoft.com/office/drawing/2014/main" id="{2D5A94B3-AECF-F053-C142-2BE01997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81" y="2779885"/>
            <a:ext cx="5523082" cy="33828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DF35-A94C-FF99-D439-E8766DB0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1560" y="6356350"/>
            <a:ext cx="25298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8229F4-69ED-654C-8313-816AF770BCC9}" type="datetime3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27 October 2025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EEE7E-6B0A-623E-E530-773949E2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62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4018D22-514E-B14A-BD1F-11FC41DB4529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EBCC15-32BC-95EA-123C-D7B2315E9C64}"/>
              </a:ext>
            </a:extLst>
          </p:cNvPr>
          <p:cNvSpPr txBox="1"/>
          <p:nvPr/>
        </p:nvSpPr>
        <p:spPr>
          <a:xfrm>
            <a:off x="9028176" y="6035159"/>
            <a:ext cx="2746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 sz="1800" dirty="0">
                <a:solidFill>
                  <a:schemeClr val="bg2">
                    <a:lumMod val="75000"/>
                  </a:schemeClr>
                </a:solidFill>
              </a:rPr>
              <a:t>(Küchler et al., 2025)</a:t>
            </a:r>
          </a:p>
        </p:txBody>
      </p:sp>
    </p:spTree>
    <p:extLst>
      <p:ext uri="{BB962C8B-B14F-4D97-AF65-F5344CB8AC3E}">
        <p14:creationId xmlns:p14="http://schemas.microsoft.com/office/powerpoint/2010/main" val="279719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orange spiraling lines&#10;&#10;AI-generated content may be incorrect.">
            <a:extLst>
              <a:ext uri="{FF2B5EF4-FFF2-40B4-BE49-F238E27FC236}">
                <a16:creationId xmlns:a16="http://schemas.microsoft.com/office/drawing/2014/main" id="{FD5E474B-8FD4-DFD8-00F6-C78FE92F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61" r="9089" b="17517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C8A51-1377-5C76-729A-2159C345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947533" cy="31600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Why to study the asymptotic </a:t>
            </a:r>
            <a:r>
              <a:rPr lang="en-US" sz="4800" dirty="0" err="1">
                <a:solidFill>
                  <a:schemeClr val="bg1"/>
                </a:solidFill>
              </a:rPr>
              <a:t>inspiral</a:t>
            </a:r>
            <a:r>
              <a:rPr lang="en-US" sz="4800" dirty="0">
                <a:solidFill>
                  <a:schemeClr val="bg1"/>
                </a:solidFill>
              </a:rPr>
              <a:t>?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F4E8-CAB4-0E5A-92FE-D9855BD2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EMRIs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8A6BF-8EEF-1071-80B4-FCAAEBA8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F8B1-B514-7241-9632-93BB6BE39346}" type="datetime3">
              <a:rPr lang="en-US" smtClean="0"/>
              <a:t>27 October 2025</a:t>
            </a:fld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C23A5-6E0A-5C7C-971A-EF15A54C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8D22-514E-B14A-BD1F-11FC41DB4529}" type="slidenum">
              <a:rPr lang="en-BE" smtClean="0"/>
              <a:t>3</a:t>
            </a:fld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B04420-3812-E463-DB20-6A0979D18A26}"/>
                  </a:ext>
                </a:extLst>
              </p:cNvPr>
              <p:cNvSpPr txBox="1"/>
              <p:nvPr/>
            </p:nvSpPr>
            <p:spPr>
              <a:xfrm>
                <a:off x="6281514" y="1056163"/>
                <a:ext cx="5257800" cy="3615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B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EMRIs: Extreme Mass Ratio Inspirals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BE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Mass Ratio: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BE" sz="2000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BE" sz="2000" b="0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BE" sz="2000" b="0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den>
                    </m:f>
                    <m:r>
                      <a:rPr lang="en-US" sz="2000" b="0" i="0" kern="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=:</m:t>
                    </m:r>
                    <m:r>
                      <a:rPr lang="en-US" sz="2000" b="1" i="0" kern="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𝛆</m:t>
                    </m:r>
                    <m:r>
                      <a:rPr lang="en-US" sz="2000" b="1" i="0" kern="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1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sz="2000" b="1" i="0" kern="10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 −</m:t>
                    </m:r>
                    <m:sSup>
                      <m:sSupPr>
                        <m:ctrlPr>
                          <a:rPr lang="en-US" sz="2000" b="1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0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lang="en-B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Expected duration of the </a:t>
                </a:r>
                <a:r>
                  <a:rPr lang="en-GB" sz="20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inspiral</a:t>
                </a:r>
                <a:r>
                  <a:rPr lang="en-GB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tot</m:t>
                            </m:r>
                          </m:sub>
                        </m:sSub>
                        <m: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ε</m:t>
                            </m:r>
                          </m:den>
                        </m:f>
                        <m:r>
                          <a:rPr lang="en-US" sz="2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0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Number of cycles: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en-US" sz="2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Typical frequencies</a:t>
                </a:r>
                <a:r>
                  <a:rPr lang="en-GB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𝐇𝐳</m:t>
                    </m:r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B04420-3812-E463-DB20-6A0979D18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514" y="1056163"/>
                <a:ext cx="5257800" cy="3615157"/>
              </a:xfrm>
              <a:prstGeom prst="rect">
                <a:avLst/>
              </a:prstGeom>
              <a:blipFill>
                <a:blip r:embed="rId2"/>
                <a:stretch>
                  <a:fillRect l="-964" b="-210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black and orange spiraling lines&#10;&#10;AI-generated content may be incorrect.">
            <a:extLst>
              <a:ext uri="{FF2B5EF4-FFF2-40B4-BE49-F238E27FC236}">
                <a16:creationId xmlns:a16="http://schemas.microsoft.com/office/drawing/2014/main" id="{F5AA7362-70FC-2BF9-4393-1B3BE4C6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86" y="1309089"/>
            <a:ext cx="4979488" cy="4979488"/>
          </a:xfrm>
          <a:prstGeom prst="rect">
            <a:avLst/>
          </a:prstGeom>
          <a:effectLst>
            <a:softEdge rad="181428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177ADF-FB9D-2B70-01C6-08420DDD6436}"/>
              </a:ext>
            </a:extLst>
          </p:cNvPr>
          <p:cNvSpPr txBox="1"/>
          <p:nvPr/>
        </p:nvSpPr>
        <p:spPr>
          <a:xfrm>
            <a:off x="5346913" y="5156021"/>
            <a:ext cx="6192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Future GW observatories will permit the </a:t>
            </a:r>
            <a:r>
              <a:rPr lang="en-BE" b="1" dirty="0">
                <a:solidFill>
                  <a:schemeClr val="accent2"/>
                </a:solidFill>
              </a:rPr>
              <a:t>detection of EMRIs</a:t>
            </a:r>
            <a:r>
              <a:rPr lang="en-BE" dirty="0"/>
              <a:t>;</a:t>
            </a:r>
          </a:p>
          <a:p>
            <a:pPr algn="ctr"/>
            <a:endParaRPr lang="en-B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BE" dirty="0"/>
              <a:t>Seek strong field regime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BE" dirty="0"/>
              <a:t>Test General Relativity</a:t>
            </a:r>
          </a:p>
        </p:txBody>
      </p:sp>
    </p:spTree>
    <p:extLst>
      <p:ext uri="{BB962C8B-B14F-4D97-AF65-F5344CB8AC3E}">
        <p14:creationId xmlns:p14="http://schemas.microsoft.com/office/powerpoint/2010/main" val="291295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0ADE-A149-3912-10ED-4BF1D352A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3D8188-C0F8-A790-DC9F-EF1EAFBD18AC}"/>
              </a:ext>
            </a:extLst>
          </p:cNvPr>
          <p:cNvSpPr/>
          <p:nvPr/>
        </p:nvSpPr>
        <p:spPr>
          <a:xfrm>
            <a:off x="440507" y="3804230"/>
            <a:ext cx="6786051" cy="17941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E2AB5-EBE4-8241-2865-E2307BC1DDAB}"/>
              </a:ext>
            </a:extLst>
          </p:cNvPr>
          <p:cNvSpPr/>
          <p:nvPr/>
        </p:nvSpPr>
        <p:spPr>
          <a:xfrm>
            <a:off x="440507" y="1916157"/>
            <a:ext cx="6786051" cy="17941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ysClr val="windowText" lastClr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E22FD-A971-AB42-CDB9-2936612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21" y="28661"/>
            <a:ext cx="10515600" cy="1325563"/>
          </a:xfrm>
        </p:spPr>
        <p:txBody>
          <a:bodyPr/>
          <a:lstStyle/>
          <a:p>
            <a:r>
              <a:rPr lang="en-BE"/>
              <a:t>First principles (inspiral)</a:t>
            </a:r>
            <a:endParaRPr lang="en-BE" dirty="0"/>
          </a:p>
        </p:txBody>
      </p:sp>
      <p:pic>
        <p:nvPicPr>
          <p:cNvPr id="3" name="Spirale" descr="A black circle and orange line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85DF2DD4-4319-C281-6F01-ECD62651C0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6.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9634" y="-85293"/>
            <a:ext cx="1825198" cy="2192430"/>
          </a:xfrm>
          <a:prstGeom prst="rect">
            <a:avLst/>
          </a:prstGeom>
          <a:effectLst>
            <a:softEdge rad="150498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49AC84-EC31-A5D6-4D5C-8DF253FE38EA}"/>
                  </a:ext>
                </a:extLst>
              </p:cNvPr>
              <p:cNvSpPr txBox="1"/>
              <p:nvPr/>
            </p:nvSpPr>
            <p:spPr>
              <a:xfrm>
                <a:off x="502392" y="3849074"/>
                <a:ext cx="6249242" cy="1429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b="1" dirty="0">
                    <a:solidFill>
                      <a:schemeClr val="accent2"/>
                    </a:solidFill>
                  </a:rPr>
                  <a:t>Adiabatic expansion (two timescale expansion):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;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;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49AC84-EC31-A5D6-4D5C-8DF253FE3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92" y="3849074"/>
                <a:ext cx="6249242" cy="1429687"/>
              </a:xfrm>
              <a:prstGeom prst="rect">
                <a:avLst/>
              </a:prstGeom>
              <a:blipFill>
                <a:blip r:embed="rId5"/>
                <a:stretch>
                  <a:fillRect l="-811" t="-1754" b="-438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F4829-DEF3-3C50-DE8E-7A77C23FA776}"/>
                  </a:ext>
                </a:extLst>
              </p:cNvPr>
              <p:cNvSpPr txBox="1"/>
              <p:nvPr/>
            </p:nvSpPr>
            <p:spPr>
              <a:xfrm>
                <a:off x="667647" y="981364"/>
                <a:ext cx="9588138" cy="933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BE" b="1" dirty="0"/>
                  <a:t>Goal</a:t>
                </a:r>
                <a:r>
                  <a:rPr lang="en-BE" dirty="0"/>
                  <a:t>: solve the forced geodesic equations.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BE" dirty="0"/>
                  <a:t>Idea: Expansion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e>
                    </m:d>
                  </m:oMath>
                </a14:m>
                <a:r>
                  <a:rPr lang="en-BE" dirty="0"/>
                  <a:t> and separation between </a:t>
                </a:r>
                <a:r>
                  <a:rPr lang="en-BE" b="1" dirty="0">
                    <a:solidFill>
                      <a:schemeClr val="accent2"/>
                    </a:solidFill>
                  </a:rPr>
                  <a:t>fast</a:t>
                </a:r>
                <a:r>
                  <a:rPr lang="en-BE" dirty="0"/>
                  <a:t> (angles) and </a:t>
                </a:r>
                <a:r>
                  <a:rPr lang="en-BE" b="1" dirty="0">
                    <a:solidFill>
                      <a:schemeClr val="accent2"/>
                    </a:solidFill>
                  </a:rPr>
                  <a:t>slow</a:t>
                </a:r>
                <a:r>
                  <a:rPr lang="en-BE" dirty="0"/>
                  <a:t> (actions) variables.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F4829-DEF3-3C50-DE8E-7A77C23FA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47" y="981364"/>
                <a:ext cx="9588138" cy="933141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6766BD-5883-FC61-57D1-41AF030CA959}"/>
                  </a:ext>
                </a:extLst>
              </p:cNvPr>
              <p:cNvSpPr txBox="1"/>
              <p:nvPr/>
            </p:nvSpPr>
            <p:spPr>
              <a:xfrm>
                <a:off x="520130" y="2068988"/>
                <a:ext cx="6706428" cy="1516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b="1" dirty="0">
                    <a:solidFill>
                      <a:schemeClr val="accent2"/>
                    </a:solidFill>
                  </a:rPr>
                  <a:t>Equations</a:t>
                </a:r>
                <a:r>
                  <a:rPr lang="en-BE" dirty="0">
                    <a:solidFill>
                      <a:schemeClr val="accent2"/>
                    </a:solidFill>
                  </a:rPr>
                  <a:t>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BE" dirty="0"/>
                  <a:t>Angles,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b="0" dirty="0"/>
                  <a:t>Slow variables,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6766BD-5883-FC61-57D1-41AF030CA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30" y="2068988"/>
                <a:ext cx="6706428" cy="1516377"/>
              </a:xfrm>
              <a:prstGeom prst="rect">
                <a:avLst/>
              </a:prstGeom>
              <a:blipFill>
                <a:blip r:embed="rId7"/>
                <a:stretch>
                  <a:fillRect l="-756" t="-1653" b="-165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ACD12E-FA73-BA92-55BE-805F65E52E6D}"/>
                  </a:ext>
                </a:extLst>
              </p:cNvPr>
              <p:cNvSpPr txBox="1"/>
              <p:nvPr/>
            </p:nvSpPr>
            <p:spPr>
              <a:xfrm>
                <a:off x="5461716" y="4276787"/>
                <a:ext cx="1764842" cy="574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;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ACD12E-FA73-BA92-55BE-805F65E52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716" y="4276787"/>
                <a:ext cx="1764842" cy="574260"/>
              </a:xfrm>
              <a:prstGeom prst="rect">
                <a:avLst/>
              </a:prstGeom>
              <a:blipFill>
                <a:blip r:embed="rId8"/>
                <a:stretch>
                  <a:fillRect r="-2158" b="-851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8F52A02-3AF0-0E5A-E76E-3978838A9A36}"/>
              </a:ext>
            </a:extLst>
          </p:cNvPr>
          <p:cNvSpPr txBox="1"/>
          <p:nvPr/>
        </p:nvSpPr>
        <p:spPr>
          <a:xfrm>
            <a:off x="440507" y="5724834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dirty="0">
                <a:solidFill>
                  <a:schemeClr val="bg2">
                    <a:lumMod val="75000"/>
                  </a:schemeClr>
                </a:solidFill>
              </a:rPr>
              <a:t>(Hinderer, Flanagan, 2008)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7BD48-960D-B698-D8E5-A0095E9BE97D}"/>
              </a:ext>
            </a:extLst>
          </p:cNvPr>
          <p:cNvSpPr/>
          <p:nvPr/>
        </p:nvSpPr>
        <p:spPr>
          <a:xfrm>
            <a:off x="7604975" y="2159389"/>
            <a:ext cx="4146518" cy="213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A405C0-D9FC-008D-AB3D-CA2737ABD89C}"/>
                  </a:ext>
                </a:extLst>
              </p:cNvPr>
              <p:cNvSpPr txBox="1"/>
              <p:nvPr/>
            </p:nvSpPr>
            <p:spPr>
              <a:xfrm>
                <a:off x="7608643" y="2320873"/>
                <a:ext cx="4078174" cy="1886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BE" b="1" dirty="0"/>
                  <a:t>0PA results</a:t>
                </a:r>
              </a:p>
              <a:p>
                <a:endParaRPr lang="en-B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&lt;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&gt;[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A405C0-D9FC-008D-AB3D-CA2737ABD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643" y="2320873"/>
                <a:ext cx="4078174" cy="1886478"/>
              </a:xfrm>
              <a:prstGeom prst="rect">
                <a:avLst/>
              </a:prstGeom>
              <a:blipFill>
                <a:blip r:embed="rId9"/>
                <a:stretch>
                  <a:fillRect l="-932" t="-1333" b="-1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BF276AE-171E-D497-2811-69B0F150D45C}"/>
              </a:ext>
            </a:extLst>
          </p:cNvPr>
          <p:cNvSpPr txBox="1"/>
          <p:nvPr/>
        </p:nvSpPr>
        <p:spPr>
          <a:xfrm>
            <a:off x="7366670" y="4516316"/>
            <a:ext cx="4744318" cy="123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n-BE" dirty="0"/>
              <a:t>Angle variables are driven by </a:t>
            </a:r>
            <a:r>
              <a:rPr lang="en-BE" b="1" dirty="0">
                <a:solidFill>
                  <a:schemeClr val="accent2"/>
                </a:solidFill>
              </a:rPr>
              <a:t>the fundamental frequencies</a:t>
            </a:r>
            <a:r>
              <a:rPr lang="en-BE" b="1" dirty="0"/>
              <a:t>,</a:t>
            </a:r>
            <a:r>
              <a:rPr lang="en-BE" dirty="0"/>
              <a:t> 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BE" dirty="0"/>
              <a:t>The slow evolution given by </a:t>
            </a:r>
            <a:r>
              <a:rPr lang="en-BE" b="1" dirty="0">
                <a:solidFill>
                  <a:schemeClr val="accent2"/>
                </a:solidFill>
              </a:rPr>
              <a:t>average of the driving force</a:t>
            </a:r>
            <a:r>
              <a:rPr lang="en-BE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18B85-B398-16FE-CA1A-9C92D2D4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4611-068E-124C-B3C8-F1A35DD9A297}" type="datetime1">
              <a:rPr lang="en-US" smtClean="0"/>
              <a:t>10/27/25</a:t>
            </a:fld>
            <a:endParaRPr lang="en-BE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F22A99B-FE07-67F0-263C-7224DA18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33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336DF11-4672-8723-37A6-26FEDDF584ED}"/>
              </a:ext>
            </a:extLst>
          </p:cNvPr>
          <p:cNvSpPr/>
          <p:nvPr/>
        </p:nvSpPr>
        <p:spPr>
          <a:xfrm>
            <a:off x="2271402" y="542498"/>
            <a:ext cx="7649195" cy="26531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977EF7-CAAC-7E18-D958-BFF7609B2C35}"/>
              </a:ext>
            </a:extLst>
          </p:cNvPr>
          <p:cNvSpPr/>
          <p:nvPr/>
        </p:nvSpPr>
        <p:spPr>
          <a:xfrm>
            <a:off x="7110248" y="4445349"/>
            <a:ext cx="3174124" cy="646384"/>
          </a:xfrm>
          <a:prstGeom prst="rect">
            <a:avLst/>
          </a:prstGeom>
          <a:gradFill flip="none" rotWithShape="1">
            <a:gsLst>
              <a:gs pos="12000">
                <a:schemeClr val="accent2"/>
              </a:gs>
              <a:gs pos="0">
                <a:schemeClr val="accent2"/>
              </a:gs>
              <a:gs pos="54000">
                <a:schemeClr val="accent2"/>
              </a:gs>
              <a:gs pos="99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AEEF9-4F7F-9B38-DC7E-810EDBAFA0FC}"/>
              </a:ext>
            </a:extLst>
          </p:cNvPr>
          <p:cNvSpPr/>
          <p:nvPr/>
        </p:nvSpPr>
        <p:spPr>
          <a:xfrm>
            <a:off x="10284372" y="4445349"/>
            <a:ext cx="867103" cy="646385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5"/>
              </a:gs>
              <a:gs pos="100000">
                <a:schemeClr val="accent2"/>
              </a:gs>
              <a:gs pos="99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A16B7E-2F41-DA32-0C0A-4357F631D7FF}"/>
              </a:ext>
            </a:extLst>
          </p:cNvPr>
          <p:cNvSpPr/>
          <p:nvPr/>
        </p:nvSpPr>
        <p:spPr>
          <a:xfrm>
            <a:off x="914399" y="4445349"/>
            <a:ext cx="7583214" cy="646384"/>
          </a:xfrm>
          <a:prstGeom prst="rect">
            <a:avLst/>
          </a:prstGeom>
          <a:gradFill>
            <a:gsLst>
              <a:gs pos="66000">
                <a:schemeClr val="accent1"/>
              </a:gs>
              <a:gs pos="100000">
                <a:schemeClr val="accent2"/>
              </a:gs>
              <a:gs pos="0">
                <a:schemeClr val="accent1"/>
              </a:gs>
              <a:gs pos="100000">
                <a:schemeClr val="accent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98AACB-37AE-A6D6-E12C-6C039C10C8F1}"/>
              </a:ext>
            </a:extLst>
          </p:cNvPr>
          <p:cNvSpPr/>
          <p:nvPr/>
        </p:nvSpPr>
        <p:spPr>
          <a:xfrm>
            <a:off x="1434662" y="5966723"/>
            <a:ext cx="283779" cy="29954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BFF1B6-82B8-36B8-2F21-8AD4D7335518}"/>
              </a:ext>
            </a:extLst>
          </p:cNvPr>
          <p:cNvCxnSpPr>
            <a:cxnSpLocks/>
          </p:cNvCxnSpPr>
          <p:nvPr/>
        </p:nvCxnSpPr>
        <p:spPr>
          <a:xfrm>
            <a:off x="8467133" y="3988145"/>
            <a:ext cx="0" cy="1103588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19ED24-4178-0994-520C-6328AA90ECD7}"/>
                  </a:ext>
                </a:extLst>
              </p:cNvPr>
              <p:cNvSpPr txBox="1"/>
              <p:nvPr/>
            </p:nvSpPr>
            <p:spPr>
              <a:xfrm>
                <a:off x="7155969" y="3311893"/>
                <a:ext cx="2887192" cy="867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BE" b="1" dirty="0"/>
                  <a:t>LSO: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BE" dirty="0"/>
                  <a:t> diverge</a:t>
                </a:r>
              </a:p>
              <a:p>
                <a:pPr algn="ctr"/>
                <a:endParaRPr lang="en-BE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19ED24-4178-0994-520C-6328AA90E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969" y="3311893"/>
                <a:ext cx="2887192" cy="8677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4B8CBE-B793-A24C-C0A3-3DD4F0C91F72}"/>
              </a:ext>
            </a:extLst>
          </p:cNvPr>
          <p:cNvCxnSpPr>
            <a:cxnSpLocks/>
          </p:cNvCxnSpPr>
          <p:nvPr/>
        </p:nvCxnSpPr>
        <p:spPr>
          <a:xfrm>
            <a:off x="11151474" y="3988145"/>
            <a:ext cx="0" cy="1103588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797B93-0EC2-43DF-8EBD-EC9CF76E8917}"/>
                  </a:ext>
                </a:extLst>
              </p:cNvPr>
              <p:cNvSpPr txBox="1"/>
              <p:nvPr/>
            </p:nvSpPr>
            <p:spPr>
              <a:xfrm>
                <a:off x="10505096" y="3561096"/>
                <a:ext cx="12927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BE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797B93-0EC2-43DF-8EBD-EC9CF76E8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5096" y="3561096"/>
                <a:ext cx="129275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1E8C3A13-627B-4D27-04EA-C61CD61C54C1}"/>
              </a:ext>
            </a:extLst>
          </p:cNvPr>
          <p:cNvSpPr/>
          <p:nvPr/>
        </p:nvSpPr>
        <p:spPr>
          <a:xfrm rot="5400000" flipH="1">
            <a:off x="4566883" y="1669425"/>
            <a:ext cx="258274" cy="7280519"/>
          </a:xfrm>
          <a:prstGeom prst="leftBrace">
            <a:avLst>
              <a:gd name="adj1" fmla="val 55202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F23BF7AA-67D8-E1E1-A716-B39674C26992}"/>
              </a:ext>
            </a:extLst>
          </p:cNvPr>
          <p:cNvSpPr/>
          <p:nvPr/>
        </p:nvSpPr>
        <p:spPr>
          <a:xfrm rot="5400000" flipH="1">
            <a:off x="8388647" y="4551024"/>
            <a:ext cx="186538" cy="1847719"/>
          </a:xfrm>
          <a:prstGeom prst="leftBrace">
            <a:avLst>
              <a:gd name="adj1" fmla="val 55202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38497D3-B9EB-C5FE-7DFD-5B4988D62EEF}"/>
              </a:ext>
            </a:extLst>
          </p:cNvPr>
          <p:cNvSpPr/>
          <p:nvPr/>
        </p:nvSpPr>
        <p:spPr>
          <a:xfrm rot="5400000" flipH="1">
            <a:off x="9787766" y="4054355"/>
            <a:ext cx="232262" cy="2495154"/>
          </a:xfrm>
          <a:prstGeom prst="leftBrace">
            <a:avLst>
              <a:gd name="adj1" fmla="val 55202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0CBA7-4B78-4B62-28D5-36A7EFE89978}"/>
              </a:ext>
            </a:extLst>
          </p:cNvPr>
          <p:cNvSpPr txBox="1"/>
          <p:nvPr/>
        </p:nvSpPr>
        <p:spPr>
          <a:xfrm>
            <a:off x="3827340" y="5412065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b="1" dirty="0"/>
              <a:t>Inspiral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19D45C-252D-BA44-67A0-A8BA770F3D6A}"/>
              </a:ext>
            </a:extLst>
          </p:cNvPr>
          <p:cNvSpPr txBox="1"/>
          <p:nvPr/>
        </p:nvSpPr>
        <p:spPr>
          <a:xfrm>
            <a:off x="7848378" y="5603660"/>
            <a:ext cx="12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b="1" dirty="0">
                <a:solidFill>
                  <a:srgbClr val="FF0000"/>
                </a:solidFill>
              </a:rPr>
              <a:t>Transition</a:t>
            </a:r>
            <a:r>
              <a:rPr lang="en-BE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50E46A-DFDF-948F-A714-46E9F7A840F7}"/>
              </a:ext>
            </a:extLst>
          </p:cNvPr>
          <p:cNvSpPr txBox="1"/>
          <p:nvPr/>
        </p:nvSpPr>
        <p:spPr>
          <a:xfrm>
            <a:off x="9451497" y="5416330"/>
            <a:ext cx="90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Plunge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B0EA23-A103-1656-139A-5276A8DDBBE2}"/>
              </a:ext>
            </a:extLst>
          </p:cNvPr>
          <p:cNvSpPr txBox="1"/>
          <p:nvPr/>
        </p:nvSpPr>
        <p:spPr>
          <a:xfrm>
            <a:off x="2561161" y="597754"/>
            <a:ext cx="528721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There always exists a </a:t>
            </a:r>
            <a:r>
              <a:rPr lang="en-US" b="1" dirty="0"/>
              <a:t>LSO (separatrix)</a:t>
            </a:r>
            <a:r>
              <a:rPr lang="en-US" dirty="0"/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Starting point of the plunge,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two-timescale expansion </a:t>
            </a:r>
            <a:r>
              <a:rPr lang="en-US" b="1" dirty="0"/>
              <a:t>breaks</a:t>
            </a:r>
            <a:r>
              <a:rPr lang="en-US" dirty="0"/>
              <a:t> at the </a:t>
            </a:r>
            <a:r>
              <a:rPr lang="en-US" b="1" dirty="0"/>
              <a:t>LSO.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FC9E7B-5791-C3A7-3DD3-40ACBC4DB467}"/>
              </a:ext>
            </a:extLst>
          </p:cNvPr>
          <p:cNvSpPr txBox="1"/>
          <p:nvPr/>
        </p:nvSpPr>
        <p:spPr>
          <a:xfrm>
            <a:off x="2561161" y="2019984"/>
            <a:ext cx="565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dirty="0"/>
              <a:t>We need a transition inspiral-to-plunge scheme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Must be </a:t>
            </a:r>
            <a:r>
              <a:rPr lang="en-US" b="1" dirty="0"/>
              <a:t>matched</a:t>
            </a:r>
            <a:r>
              <a:rPr lang="en-US" dirty="0"/>
              <a:t> with late </a:t>
            </a:r>
            <a:r>
              <a:rPr lang="en-US" dirty="0" err="1"/>
              <a:t>inspiral</a:t>
            </a:r>
            <a:r>
              <a:rPr lang="en-US" dirty="0"/>
              <a:t> and early plunge.</a:t>
            </a:r>
          </a:p>
          <a:p>
            <a:endParaRPr lang="en-BE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CAB301-BF98-EE11-89C9-A883CA5728AB}"/>
              </a:ext>
            </a:extLst>
          </p:cNvPr>
          <p:cNvCxnSpPr>
            <a:cxnSpLocks/>
          </p:cNvCxnSpPr>
          <p:nvPr/>
        </p:nvCxnSpPr>
        <p:spPr>
          <a:xfrm>
            <a:off x="2118360" y="6116495"/>
            <a:ext cx="8686800" cy="0"/>
          </a:xfrm>
          <a:prstGeom prst="straightConnector1">
            <a:avLst/>
          </a:prstGeom>
          <a:ln w="539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F61EAB99-C2C0-4551-73E5-54034C9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D8EB-DE41-5B44-B2D8-F628475F9A60}" type="datetime1">
              <a:rPr lang="en-US" smtClean="0"/>
              <a:t>10/27/25</a:t>
            </a:fld>
            <a:endParaRPr lang="en-BE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CC5D3031-66F8-FE7C-CB7C-6EBE4847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07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388AE-1155-B76A-BE14-25C6CA02C7D0}"/>
              </a:ext>
            </a:extLst>
          </p:cNvPr>
          <p:cNvSpPr/>
          <p:nvPr/>
        </p:nvSpPr>
        <p:spPr>
          <a:xfrm>
            <a:off x="433873" y="675813"/>
            <a:ext cx="6927048" cy="414398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EB5DA3-9076-37DE-DB34-DB7E38C0A851}"/>
                  </a:ext>
                </a:extLst>
              </p:cNvPr>
              <p:cNvSpPr txBox="1"/>
              <p:nvPr/>
            </p:nvSpPr>
            <p:spPr>
              <a:xfrm>
                <a:off x="845183" y="1488505"/>
                <a:ext cx="8321040" cy="333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I</a:t>
                </a:r>
                <a:r>
                  <a:rPr lang="en-BE" dirty="0"/>
                  <a:t>s well understood in the </a:t>
                </a:r>
                <a:r>
                  <a:rPr lang="en-BE" b="1" dirty="0"/>
                  <a:t>quasi-circular</a:t>
                </a:r>
                <a:r>
                  <a:rPr lang="en-BE" dirty="0"/>
                  <a:t> case only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BE" dirty="0"/>
                  <a:t>and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1/5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Efficient matching 0PA-1PA with </a:t>
                </a:r>
                <a:r>
                  <a:rPr lang="en-US" dirty="0" err="1"/>
                  <a:t>nPLT</a:t>
                </a:r>
                <a:r>
                  <a:rPr lang="en-US" dirty="0"/>
                  <a:t> expansion terms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BE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N</a:t>
                </a:r>
                <a:r>
                  <a:rPr lang="en-BE" dirty="0"/>
                  <a:t>ot fully understood in the </a:t>
                </a:r>
                <a:r>
                  <a:rPr lang="en-BE" b="1" dirty="0"/>
                  <a:t>eccentric</a:t>
                </a:r>
                <a:r>
                  <a:rPr lang="en-BE" dirty="0"/>
                  <a:t> </a:t>
                </a:r>
                <a:r>
                  <a:rPr lang="en-BE" b="1" dirty="0"/>
                  <a:t>case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Numerical results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No analytical results yet, no PLT expansion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B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EB5DA3-9076-37DE-DB34-DB7E38C0A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83" y="1488505"/>
                <a:ext cx="8321040" cy="3331297"/>
              </a:xfrm>
              <a:prstGeom prst="rect">
                <a:avLst/>
              </a:prstGeom>
              <a:blipFill>
                <a:blip r:embed="rId2"/>
                <a:stretch>
                  <a:fillRect l="-45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31BA7517-7EA8-AC34-FD54-EB18FFE50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603" y="120489"/>
            <a:ext cx="3915867" cy="2682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7C2B2-DDF8-49A2-0502-A0B4D8C916ED}"/>
              </a:ext>
            </a:extLst>
          </p:cNvPr>
          <p:cNvSpPr txBox="1"/>
          <p:nvPr/>
        </p:nvSpPr>
        <p:spPr>
          <a:xfrm>
            <a:off x="9445752" y="2642112"/>
            <a:ext cx="2746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 sz="1400" dirty="0">
                <a:solidFill>
                  <a:schemeClr val="bg2">
                    <a:lumMod val="75000"/>
                  </a:schemeClr>
                </a:solidFill>
              </a:rPr>
              <a:t>(Küchler et al.,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297D1-E80E-851A-2057-A46B13251689}"/>
              </a:ext>
            </a:extLst>
          </p:cNvPr>
          <p:cNvSpPr txBox="1"/>
          <p:nvPr/>
        </p:nvSpPr>
        <p:spPr>
          <a:xfrm>
            <a:off x="623459" y="820549"/>
            <a:ext cx="3498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/>
              <a:t>Transition to plunge: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C8F69A-2CC2-66DE-136E-AF935FF73654}"/>
              </a:ext>
            </a:extLst>
          </p:cNvPr>
          <p:cNvSpPr txBox="1"/>
          <p:nvPr/>
        </p:nvSpPr>
        <p:spPr>
          <a:xfrm>
            <a:off x="433873" y="5741988"/>
            <a:ext cx="6927048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000" b="1" dirty="0"/>
              <a:t>Thing to do : understanding the late behavior of the inspiral</a:t>
            </a:r>
          </a:p>
        </p:txBody>
      </p:sp>
      <p:pic>
        <p:nvPicPr>
          <p:cNvPr id="15" name="Picture 14" descr="A graph of a function&#10;&#10;AI-generated content may be incorrect.">
            <a:extLst>
              <a:ext uri="{FF2B5EF4-FFF2-40B4-BE49-F238E27FC236}">
                <a16:creationId xmlns:a16="http://schemas.microsoft.com/office/drawing/2014/main" id="{EC5429E0-1EED-8183-A8D7-800519106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985" y="3031165"/>
            <a:ext cx="3579485" cy="2868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BE8D3-4677-8FA0-F990-96764D8D04A2}"/>
              </a:ext>
            </a:extLst>
          </p:cNvPr>
          <p:cNvSpPr txBox="1"/>
          <p:nvPr/>
        </p:nvSpPr>
        <p:spPr>
          <a:xfrm>
            <a:off x="8610600" y="5899416"/>
            <a:ext cx="357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1400" dirty="0">
                <a:solidFill>
                  <a:schemeClr val="bg2">
                    <a:lumMod val="75000"/>
                  </a:schemeClr>
                </a:solidFill>
              </a:rPr>
              <a:t>(D. R. Becker and S. A. Hughes, 2025)</a:t>
            </a:r>
          </a:p>
          <a:p>
            <a:endParaRPr lang="en-BE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B7ABFC3-82DD-0564-3B98-F94D58C9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EDC6-7DA1-CA42-95E9-B7D4CB8AA33B}" type="datetime1">
              <a:rPr lang="en-US" smtClean="0"/>
              <a:t>10/27/25</a:t>
            </a:fld>
            <a:endParaRPr lang="en-BE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49D960-3C63-3834-0EF7-EC6C3A01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70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19272-6E75-860B-3526-CE8F25370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orange spiraling lines&#10;&#10;AI-generated content may be incorrect.">
            <a:extLst>
              <a:ext uri="{FF2B5EF4-FFF2-40B4-BE49-F238E27FC236}">
                <a16:creationId xmlns:a16="http://schemas.microsoft.com/office/drawing/2014/main" id="{F3035DE7-CF99-D770-4EDF-4CE3C1CD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61" r="9089" b="17517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C9411-934E-6CEC-A517-9CB522C7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Late eccentric </a:t>
            </a:r>
            <a:r>
              <a:rPr lang="en-US" sz="4800">
                <a:solidFill>
                  <a:schemeClr val="bg1"/>
                </a:solidFill>
              </a:rPr>
              <a:t>inspiral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4353-D5D5-148B-ABD5-B44107B7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66" y="345809"/>
            <a:ext cx="11062063" cy="1325563"/>
          </a:xfrm>
        </p:spPr>
        <p:txBody>
          <a:bodyPr>
            <a:normAutofit/>
          </a:bodyPr>
          <a:lstStyle/>
          <a:p>
            <a:pPr algn="ctr"/>
            <a:r>
              <a:rPr lang="en-BE" sz="3200" dirty="0"/>
              <a:t>Late eccentric inspiral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2A1D37-E806-A58D-F31D-C513547B5843}"/>
                  </a:ext>
                </a:extLst>
              </p:cNvPr>
              <p:cNvSpPr txBox="1"/>
              <p:nvPr/>
            </p:nvSpPr>
            <p:spPr>
              <a:xfrm>
                <a:off x="521883" y="1520281"/>
                <a:ext cx="11410180" cy="327974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softEdge rad="1524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BE" sz="2000" b="1" dirty="0">
                    <a:solidFill>
                      <a:schemeClr val="accent2"/>
                    </a:solidFill>
                  </a:rPr>
                  <a:t>Inspiral</a:t>
                </a:r>
                <a:endParaRPr lang="en-BE" dirty="0">
                  <a:solidFill>
                    <a:schemeClr val="accent2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Set up: Schwarzschild primary, eccentric and equatorial orbits of the secondary.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Osculating equations: the secondary belongs to instantaneous “kissing” geodesics,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BE" dirty="0"/>
                  <a:t>Parametrisation: eccentricity, semi-latus rectum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≔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and relativistic anomaly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BE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BE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𝑔𝑒𝑜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	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BE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2A1D37-E806-A58D-F31D-C513547B5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83" y="1520281"/>
                <a:ext cx="11410180" cy="3279744"/>
              </a:xfrm>
              <a:prstGeom prst="rect">
                <a:avLst/>
              </a:prstGeom>
              <a:blipFill>
                <a:blip r:embed="rId2"/>
                <a:stretch>
                  <a:fillRect l="-445"/>
                </a:stretch>
              </a:blipFill>
              <a:effectLst>
                <a:softEdge rad="152400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37BDCF-2DC2-DFD9-808C-E025CF57073B}"/>
                  </a:ext>
                </a:extLst>
              </p:cNvPr>
              <p:cNvSpPr txBox="1"/>
              <p:nvPr/>
            </p:nvSpPr>
            <p:spPr>
              <a:xfrm>
                <a:off x="2439039" y="5011302"/>
                <a:ext cx="7313925" cy="1382366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effectLst>
                <a:softEdge rad="152400"/>
              </a:effectLst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BE" sz="2000" b="1" dirty="0">
                    <a:solidFill>
                      <a:schemeClr val="accent2"/>
                    </a:solidFill>
                  </a:rPr>
                  <a:t>Divergence</a:t>
                </a:r>
                <a:endParaRPr lang="en-BE" b="1" dirty="0">
                  <a:solidFill>
                    <a:schemeClr val="accent2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BE" b="1" dirty="0"/>
                  <a:t>Break</a:t>
                </a:r>
                <a:r>
                  <a:rPr lang="en-BE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=6+2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BE" dirty="0"/>
                  <a:t> (LSO == separatrix),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BE" dirty="0"/>
                  <a:t>Analysis: asymptotic expansion of the equations </a:t>
                </a:r>
                <a:r>
                  <a:rPr lang="en-BE" b="1" dirty="0"/>
                  <a:t>around the separatrix.</a:t>
                </a:r>
                <a:endParaRPr lang="en-B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37BDCF-2DC2-DFD9-808C-E025CF570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039" y="5011302"/>
                <a:ext cx="7313925" cy="1382366"/>
              </a:xfrm>
              <a:prstGeom prst="rect">
                <a:avLst/>
              </a:prstGeom>
              <a:blipFill>
                <a:blip r:embed="rId3"/>
                <a:stretch>
                  <a:fillRect l="-347" r="-347" b="-3636"/>
                </a:stretch>
              </a:blipFill>
              <a:effectLst>
                <a:softEdge rad="152400"/>
              </a:effectLst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682D51D-54C8-2090-D646-54885E9EA6E8}"/>
              </a:ext>
            </a:extLst>
          </p:cNvPr>
          <p:cNvSpPr txBox="1"/>
          <p:nvPr/>
        </p:nvSpPr>
        <p:spPr>
          <a:xfrm>
            <a:off x="8290737" y="821229"/>
            <a:ext cx="3641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chemeClr val="bg2">
                    <a:lumMod val="75000"/>
                  </a:schemeClr>
                </a:solidFill>
              </a:rPr>
              <a:t>B</a:t>
            </a:r>
            <a:r>
              <a:rPr lang="en-BE" sz="1800" dirty="0">
                <a:solidFill>
                  <a:schemeClr val="bg2">
                    <a:lumMod val="75000"/>
                  </a:schemeClr>
                </a:solidFill>
              </a:rPr>
              <a:t>ased on (Lhost, Compère, 2024)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73D34-BBA8-C27B-088E-24658120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2862-27F9-B14A-849F-3E5A67C7DA7E}" type="datetime1">
              <a:rPr lang="en-US" smtClean="0"/>
              <a:t>10/27/25</a:t>
            </a:fld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0C2F6-4838-5A00-4CAE-048EA62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C57D7-AA03-9E47-8091-0EBADE5B028A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71919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2714</TotalTime>
  <Words>1448</Words>
  <Application>Microsoft Macintosh PowerPoint</Application>
  <PresentationFormat>Widescreen</PresentationFormat>
  <Paragraphs>243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Cambria Math</vt:lpstr>
      <vt:lpstr>Wingdings</vt:lpstr>
      <vt:lpstr>Office Theme</vt:lpstr>
      <vt:lpstr>Late inspiral of eccentric asymmetric binaries</vt:lpstr>
      <vt:lpstr>In this talk</vt:lpstr>
      <vt:lpstr>Why to study the asymptotic inspiral? </vt:lpstr>
      <vt:lpstr>EMRIs</vt:lpstr>
      <vt:lpstr>First principles (inspiral)</vt:lpstr>
      <vt:lpstr>PowerPoint Presentation</vt:lpstr>
      <vt:lpstr>PowerPoint Presentation</vt:lpstr>
      <vt:lpstr>Late eccentric inspiral</vt:lpstr>
      <vt:lpstr>Late eccentric inspiral</vt:lpstr>
      <vt:lpstr>PowerPoint Presentation</vt:lpstr>
      <vt:lpstr>Fast motion</vt:lpstr>
      <vt:lpstr>Slow variables</vt:lpstr>
      <vt:lpstr>Motion in phase space</vt:lpstr>
      <vt:lpstr>Conclusion</vt:lpstr>
      <vt:lpstr>PowerPoint Presentation</vt:lpstr>
      <vt:lpstr>Backup slides</vt:lpstr>
      <vt:lpstr>Relativistic anomaly</vt:lpstr>
      <vt:lpstr>Radius</vt:lpstr>
      <vt:lpstr>Radius</vt:lpstr>
      <vt:lpstr>Phases of the motion: general picture</vt:lpstr>
      <vt:lpstr>PowerPoint Presentation</vt:lpstr>
      <vt:lpstr>PowerPoint Presentation</vt:lpstr>
      <vt:lpstr>Plunge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Guillaume LHOST</dc:creator>
  <cp:lastModifiedBy>Guillaume LHOST</cp:lastModifiedBy>
  <cp:revision>2</cp:revision>
  <dcterms:created xsi:type="dcterms:W3CDTF">2025-06-18T12:59:16Z</dcterms:created>
  <dcterms:modified xsi:type="dcterms:W3CDTF">2025-10-27T13:17:05Z</dcterms:modified>
</cp:coreProperties>
</file>